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4"/>
  </p:sldMasterIdLst>
  <p:notesMasterIdLst>
    <p:notesMasterId r:id="rId24"/>
  </p:notesMasterIdLst>
  <p:sldIdLst>
    <p:sldId id="270" r:id="rId5"/>
    <p:sldId id="398" r:id="rId6"/>
    <p:sldId id="267" r:id="rId7"/>
    <p:sldId id="387" r:id="rId8"/>
    <p:sldId id="304" r:id="rId9"/>
    <p:sldId id="305" r:id="rId10"/>
    <p:sldId id="388" r:id="rId11"/>
    <p:sldId id="306" r:id="rId12"/>
    <p:sldId id="389" r:id="rId13"/>
    <p:sldId id="390" r:id="rId14"/>
    <p:sldId id="391" r:id="rId15"/>
    <p:sldId id="392" r:id="rId16"/>
    <p:sldId id="308" r:id="rId17"/>
    <p:sldId id="393" r:id="rId18"/>
    <p:sldId id="394" r:id="rId19"/>
    <p:sldId id="310" r:id="rId20"/>
    <p:sldId id="396" r:id="rId21"/>
    <p:sldId id="395" r:id="rId22"/>
    <p:sldId id="397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nn Jørgensen" initials="FJ" lastIdx="8" clrIdx="0">
    <p:extLst>
      <p:ext uri="{19B8F6BF-5375-455C-9EA6-DF929625EA0E}">
        <p15:presenceInfo xmlns:p15="http://schemas.microsoft.com/office/powerpoint/2012/main" userId="Finn Jørgen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2" y="102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le Solvoll" userId="c21c71a1-074c-40be-84e4-2aaef8b0ece3" providerId="ADAL" clId="{E24759C1-5AA2-462B-B771-8C5BE0400650}"/>
    <pc:docChg chg="delSld">
      <pc:chgData name="Gisle Solvoll" userId="c21c71a1-074c-40be-84e4-2aaef8b0ece3" providerId="ADAL" clId="{E24759C1-5AA2-462B-B771-8C5BE0400650}" dt="2021-06-21T12:36:50.674" v="1" actId="47"/>
      <pc:docMkLst>
        <pc:docMk/>
      </pc:docMkLst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174066759" sldId="256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267528336" sldId="257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845163109" sldId="258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917906300" sldId="26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205412661" sldId="262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367895113" sldId="263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731344109" sldId="264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806098161" sldId="265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81088771" sldId="26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803685193" sldId="268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886098597" sldId="26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012024192" sldId="27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874316229" sldId="27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232581556" sldId="27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838855333" sldId="27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231065721" sldId="27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608622258" sldId="27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75430911" sldId="27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964490558" sldId="278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943868484" sldId="280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155939470" sldId="28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857088778" sldId="282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615887998" sldId="283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901217802" sldId="284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130714428" sldId="285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360981966" sldId="286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505451750" sldId="287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425886720" sldId="289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070585141" sldId="290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967278415" sldId="29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4616667" sldId="294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177734543" sldId="295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111904032" sldId="296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737064364" sldId="297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056222377" sldId="298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732315504" sldId="299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657371951" sldId="300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715231530" sldId="30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135124056" sldId="30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757574868" sldId="30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113784971" sldId="30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891379286" sldId="31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131345732" sldId="31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565946178" sldId="31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200074448" sldId="31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52029218" sldId="31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79577037" sldId="31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614896136" sldId="31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333548461" sldId="32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00361042" sldId="32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806006951" sldId="32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232186086" sldId="32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861846894" sldId="32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649686680" sldId="32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756375554" sldId="32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676056055" sldId="32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626181702" sldId="32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704513187" sldId="33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815130858" sldId="33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712483811" sldId="33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371616031" sldId="33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095654408" sldId="33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148717820" sldId="33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89067212" sldId="33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26788597" sldId="33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019873676" sldId="33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459963933" sldId="33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441039397" sldId="34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357979532" sldId="34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439302343" sldId="34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128048807" sldId="34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215195611" sldId="34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7567107" sldId="34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488792871" sldId="34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526358417" sldId="34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503061961" sldId="34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504537535" sldId="34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90203525" sldId="35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085979219" sldId="35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000583073" sldId="35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42180609" sldId="35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54054875" sldId="35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253067530" sldId="35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580942407" sldId="35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990155282" sldId="35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305401253" sldId="360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219398618" sldId="36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959722677" sldId="362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482241560" sldId="363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946512610" sldId="364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04382187" sldId="365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569991426" sldId="366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289307653" sldId="367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098500595" sldId="368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052593384" sldId="369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62093926" sldId="370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909962136" sldId="37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545108776" sldId="372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053047924" sldId="373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858345932" sldId="374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832071670" sldId="375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166755245" sldId="376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731369930" sldId="377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542210010" sldId="378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392634109" sldId="379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09054216" sldId="380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091614474" sldId="38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822619832" sldId="382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856613435" sldId="383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407154883" sldId="384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055012295" sldId="385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2085599194" sldId="38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899159591" sldId="39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257404198" sldId="40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533797558" sldId="40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828934395" sldId="40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878275561" sldId="40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300999270" sldId="40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4046644397" sldId="40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911373938" sldId="40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406758403" sldId="40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324096281" sldId="40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918718885" sldId="40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066159194" sldId="41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223024940" sldId="41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996607683" sldId="41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569845242" sldId="41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699247525" sldId="41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52121048" sldId="41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582516026" sldId="41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978407011" sldId="41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914689030" sldId="41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086876601" sldId="42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875488495" sldId="42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687986603" sldId="42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34880488" sldId="42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02112833" sldId="42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808322022" sldId="42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380633218" sldId="42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88063416" sldId="42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22848452" sldId="42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877149875" sldId="42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419629603" sldId="43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757989951" sldId="43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651573388" sldId="43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173441117" sldId="43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494774511" sldId="43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021987009" sldId="43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166017982" sldId="43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504792211" sldId="43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430453137" sldId="43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60854802" sldId="43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99185125" sldId="44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960336308" sldId="44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901291049" sldId="44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436010520" sldId="44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580825855" sldId="44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61329618" sldId="44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692686840" sldId="44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578700820" sldId="44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642714972" sldId="44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45112783" sldId="449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3023303337" sldId="450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624122897" sldId="451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1380456205" sldId="453"/>
        </pc:sldMkLst>
      </pc:sldChg>
      <pc:sldChg chg="del">
        <pc:chgData name="Gisle Solvoll" userId="c21c71a1-074c-40be-84e4-2aaef8b0ece3" providerId="ADAL" clId="{E24759C1-5AA2-462B-B771-8C5BE0400650}" dt="2021-06-21T12:36:23.605" v="0" actId="47"/>
        <pc:sldMkLst>
          <pc:docMk/>
          <pc:sldMk cId="545957020" sldId="45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999163392" sldId="45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449077201" sldId="456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06146642" sldId="457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794764819" sldId="458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78935546" sldId="459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338101448" sldId="460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883589250" sldId="461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1230007994" sldId="462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840247677" sldId="463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2433351767" sldId="464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966672466" sldId="465"/>
        </pc:sldMkLst>
      </pc:sldChg>
      <pc:sldChg chg="del">
        <pc:chgData name="Gisle Solvoll" userId="c21c71a1-074c-40be-84e4-2aaef8b0ece3" providerId="ADAL" clId="{E24759C1-5AA2-462B-B771-8C5BE0400650}" dt="2021-06-21T12:36:50.674" v="1" actId="47"/>
        <pc:sldMkLst>
          <pc:docMk/>
          <pc:sldMk cId="3459543163" sldId="4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5A955-EA5A-46D1-B80F-085796B420A2}" type="datetimeFigureOut">
              <a:rPr lang="nb-NO" smtClean="0"/>
              <a:t>21.06.2021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5646B-0753-4547-BC7A-EBB7AD2C62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1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BCBBC3-D1B2-4213-BC5C-92994F349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6E56AE-E668-48BA-856C-877773D1E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421675-D0C9-4CA9-86C9-4D86B958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15F2-4252-4401-8EC7-D42FB6B3CF18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E8702F-1DD8-48F6-ACA1-0510105D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DCFE67-A146-4702-973E-A686DA29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74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C615F6-AD43-4ED1-A06E-F5CD71E2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17FBCB-96E2-4133-9F6C-7491D231C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79C985-D2F2-4984-8E38-6603A696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A9EB-4582-4495-85F6-38560678593E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46479D-96B2-4091-A621-485E468F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D5DC56-68B8-4356-B3AD-D9CFD8FA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5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CB8B4DB-9799-4FA0-ADDB-C8AF14321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C06032-5C39-4BD6-A56D-AE684FE22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449A7D-C35A-406D-955E-975DF6B3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852-041E-4D13-B3D0-9847DD75724F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856FF7-EFE1-49C0-B701-FBDA0309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C9B827-3BC3-499A-B018-6B88F4EF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63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BE2615-0532-4ACB-AB87-6D1EE18C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77010A-4624-4C55-9A92-630ACCC5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6CE32E-D33D-4252-AC82-45AF4381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5912-C990-41B7-812A-AA9D08F36B9C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26CE1B-044F-420F-9565-A8479955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1FBEA2-A3B0-46D8-A091-715A9788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754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1577FE-0526-4852-8F6C-6A18E174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151086-5B3D-4A59-87D5-0C093768A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1DBD8B-14B7-44D9-9E10-41958AB8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25F1-095E-4AEE-9274-D259892B5626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35D641-8E8A-4102-98B4-988FB555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C6AB7B-63F2-40B8-8CB9-7A798663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9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D79AAE-E22C-4CB4-91A6-6CF3B400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1952D-9C8A-4AF8-9E60-4E64AB7E9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656160E-8150-4EF1-BD25-71BD2E492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2793AA-5B24-498C-A445-8163B0AF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F0AC-74C2-4853-A0F2-3B8F6DC27BAF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C9493E-0A9C-4E56-8CA8-4B69D9DA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DF5608-9E72-4638-8187-DE3C41D3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726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558A47-ED6B-4367-81BF-E2E0DD53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4CDC23-C4DB-47AF-859D-10A83ED6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E7B01C-B761-42D9-B62F-6EB6DB465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A3035B-92CF-462B-ACCA-56FE40BB3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294B3B4-B657-436F-ABBC-6D8829FEC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E22CD7-2485-4C23-BF1D-71994B78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627C-D6A8-4B25-9575-87DB661F4A51}" type="datetime1">
              <a:rPr lang="nb-NO" smtClean="0"/>
              <a:t>21.06.2021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37DDA16-5FFE-4B00-A249-C13FA081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ACA4BE3-B734-4B53-988A-3EF9EAB7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487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866044-0119-4787-A619-70661B68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ACA3F4E-5697-465F-97D2-A2010869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D63A-6821-4DC5-8D46-3BE6D9249EB7}" type="datetime1">
              <a:rPr lang="nb-NO" smtClean="0"/>
              <a:t>21.06.2021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F41BBF3-1A0D-45C0-9801-2630A0E4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C32A510-9925-4841-AA61-C3A6D5B3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461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BBEFF5B-EDEA-4F1B-8977-60BA40D1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5DAD-DD4B-415B-9B36-192395D0BEBC}" type="datetime1">
              <a:rPr lang="nb-NO" smtClean="0"/>
              <a:t>21.06.2021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9EEF38A-3ADA-409F-A5D1-72CD2803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3F805C-0B43-43AE-BE48-A0D74873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81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674C40-5C8B-4D80-9D9D-E5363E61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73E73B-5826-49B2-95BB-55AF8BB53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300A931-7E0B-4551-8878-252949DB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C0A12D-540E-4D5E-ADAC-288C482E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BCB1-FA58-49D1-AE3B-0CD253AC9BA8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BF7B4A-5EC3-475C-8529-BE98CC28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39F692D-5F4A-4AB5-8EE5-3C745BAC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5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83435A-D039-48AD-A4F6-81C87E76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DBE9AD-6BA1-463C-B033-8C9B47F24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FFDF37-A3EB-4ABE-B536-B03C85838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5CDE40-18CE-4659-AE2A-8A8B2054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CA2-9C05-4CC2-8648-8D4D026F923F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55795-C9E1-450F-8EB4-8E00E3BC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F5E37A-3305-4A0E-B5F9-090FCAD9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4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3906AFE-4AF8-4545-9509-F3F4BBE1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F31495-081C-4C85-A97D-56C8DA06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4AB8BC-590D-47CA-9851-7C4A58EFC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8008-7931-4C7E-B48A-24306184F6D0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6BE54B-761B-4E7B-B022-67DA37E9D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B27301-FF0D-4A6A-9E94-BD47CD29A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31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76F6D0-62F6-44DC-88BD-B852BD4A7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nb-NO" dirty="0"/>
              <a:t>Direkte kostnader ved transportvirksomhet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94A2D50-A479-440C-87C4-9FF079FB0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800" dirty="0"/>
              <a:t>Kapittel 6</a:t>
            </a:r>
          </a:p>
          <a:p>
            <a:endParaRPr lang="nb-NO" sz="2800" dirty="0"/>
          </a:p>
          <a:p>
            <a:r>
              <a:rPr lang="nb-NO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«Om det skal lønne seg å bruke store transportmidler avhenger av om vi klarer å utnytte dem godt»</a:t>
            </a:r>
          </a:p>
          <a:p>
            <a:endParaRPr lang="nb-NO" sz="28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EA2024D-7AB8-4212-8B4D-012536EE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5F7F5DDD-04E3-4FDA-A26A-F6BA4A1F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11475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832" cy="1325563"/>
          </a:xfrm>
        </p:spPr>
        <p:txBody>
          <a:bodyPr/>
          <a:lstStyle/>
          <a:p>
            <a:r>
              <a:rPr lang="nb-NO" dirty="0"/>
              <a:t>Kostnadsfunksjoner ved flertjenesteproduksjon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129211" cy="4530723"/>
              </a:xfrm>
            </p:spPr>
            <p:txBody>
              <a:bodyPr>
                <a:normAutofit/>
              </a:bodyPr>
              <a:lstStyle/>
              <a:p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En spesiell anvendelse av den lineære kostnadsfunksjonen</a:t>
                </a:r>
              </a:p>
              <a:p>
                <a:pPr lvl="1"/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Vi antar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antall passasjerer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antall passasjerkm i et busselskap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da betraktes som to ulike produksjonsmål i selskapet</a:t>
                </a:r>
              </a:p>
              <a:p>
                <a:pPr lvl="1"/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Når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 gjennomsnittlig transportavstand per passasjer i km, blir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antall passasjerkm produsert i selskapet. Da får vi:</a:t>
                </a:r>
              </a:p>
              <a:p>
                <a:pPr marL="457189" lvl="1" indent="0">
                  <a:buNone/>
                </a:pPr>
                <a:r>
                  <a:rPr lang="nb-NO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nb-NO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𝑑𝐾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𝑐𝐴</m:t>
                    </m:r>
                  </m:oMath>
                </a14:m>
                <a:endParaRPr lang="nb-NO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Tolkning:</a:t>
                </a:r>
              </a:p>
              <a:p>
                <a:pPr lvl="2"/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nb-NO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arginalkostnadene ved å transportere en passasjer øker lineært med transportavstanden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nb-NO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vil være </a:t>
                </a:r>
                <a:r>
                  <a:rPr lang="nb-NO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avstandsuavhengige</a:t>
                </a: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marginalkostnader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nb-NO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nb-NO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ekstrakostnadene ved å frakte passasjeren 1 km til slik at (</a:t>
                </a:r>
                <a14:m>
                  <m:oMath xmlns:m="http://schemas.openxmlformats.org/officeDocument/2006/math">
                    <m:r>
                      <a:rPr lang="nb-NO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𝑐𝐴</m:t>
                    </m:r>
                  </m:oMath>
                </a14:m>
                <a:r>
                  <a:rPr lang="nb-NO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nb-NO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</a:t>
                </a:r>
                <a:r>
                  <a:rPr lang="nb-NO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avstandsavhengige</a:t>
                </a:r>
                <a:r>
                  <a:rPr lang="nb-NO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marginalkostnader</a:t>
                </a:r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129211" cy="4530723"/>
              </a:xfrm>
              <a:blipFill>
                <a:blip r:embed="rId2"/>
                <a:stretch>
                  <a:fillRect l="-986" t="-215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7B3501-F8CC-4D8D-B511-B9A9F32B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10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B34E0F5C-1DE0-45A6-9C9C-9CC4828C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254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832" cy="1325563"/>
          </a:xfrm>
        </p:spPr>
        <p:txBody>
          <a:bodyPr/>
          <a:lstStyle/>
          <a:p>
            <a:r>
              <a:rPr lang="nb-NO" dirty="0"/>
              <a:t>Kostnadsfunksjoner ved flertjenesteproduksjon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129211" cy="4351339"/>
              </a:xfrm>
            </p:spPr>
            <p:txBody>
              <a:bodyPr>
                <a:normAutofit/>
              </a:bodyPr>
              <a:lstStyle/>
              <a:p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Cobb-Douglas-kostnadsfunksjon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nb-NO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bSup>
                      <m:sSubSup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da-DK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bSup>
                    <m:sSubSup>
                      <m:sSubSup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da-DK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bSup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hvor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nb-NO" sz="24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	Marginalkostnadene: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 </m:t>
                    </m:r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nb-NO" sz="24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	Elastisitetene: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𝐸𝐿</m:t>
                        </m:r>
                      </m:e>
                      <m:sub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og</a:t>
                </a:r>
                <a14:m>
                  <m:oMath xmlns:m="http://schemas.openxmlformats.org/officeDocument/2006/math"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𝐸𝐿</m:t>
                        </m:r>
                      </m:e>
                      <m:sub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nb-NO" sz="24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Om den lineære funksjonen eller Cobb-Douglas-funksjonen best beskriver kostnadsforholdene innenfor transportselskaper kan diskuteres</a:t>
                </a:r>
              </a:p>
              <a:p>
                <a:endParaRPr lang="nb-NO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endParaRPr lang="nb-NO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endParaRPr lang="nb-NO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129211" cy="4351339"/>
              </a:xfrm>
              <a:blipFill>
                <a:blip r:embed="rId2"/>
                <a:stretch>
                  <a:fillRect l="-986" t="-2241" r="-126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7B3501-F8CC-4D8D-B511-B9A9F32B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B34E0F5C-1DE0-45A6-9C9C-9CC4828C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824352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B7937A-2E18-4E87-B55A-693133B3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1177337" cy="1325563"/>
          </a:xfrm>
        </p:spPr>
        <p:txBody>
          <a:bodyPr/>
          <a:lstStyle/>
          <a:p>
            <a:r>
              <a:rPr lang="nb-NO" dirty="0"/>
              <a:t>Fordeling av kostnader ved flertjenesteproduksjon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22EE9B2C-5995-4368-954D-31B2CED06A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16915" cy="435133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 er vanskelig å fordele kostnadene mellom ulike typer transporttjenester ved flertjeneste­produksjon</a:t>
                </a:r>
                <a:endParaRPr lang="nb-NO" sz="2400" dirty="0"/>
              </a:p>
              <a:p>
                <a:pPr marL="514338" indent="-514338">
                  <a:buFont typeface="+mj-lt"/>
                  <a:buAutoNum type="arabicPeriod"/>
                </a:pPr>
                <a:r>
                  <a:rPr lang="nb-NO" sz="2400" dirty="0"/>
                  <a:t>Kostnader for tjenester som ikke er helt sammenkoblet («</a:t>
                </a:r>
                <a:r>
                  <a:rPr lang="nb-NO" sz="2400" dirty="0" err="1"/>
                  <a:t>common</a:t>
                </a:r>
                <a:r>
                  <a:rPr lang="nb-NO" sz="2400" dirty="0"/>
                  <a:t> </a:t>
                </a:r>
                <a:r>
                  <a:rPr lang="nb-NO" sz="2400" dirty="0" err="1"/>
                  <a:t>costs</a:t>
                </a:r>
                <a:r>
                  <a:rPr lang="nb-NO" sz="2400" dirty="0"/>
                  <a:t>»)</a:t>
                </a:r>
              </a:p>
              <a:p>
                <a:pPr lvl="1"/>
                <a:r>
                  <a:rPr lang="nb-NO" sz="2000" dirty="0"/>
                  <a:t>For eksempel kostnader ved transport av ulike typer kjøretøy på en fergestrekning</a:t>
                </a:r>
              </a:p>
              <a:p>
                <a:pPr marL="514338" indent="-514338">
                  <a:buFont typeface="+mj-lt"/>
                  <a:buAutoNum type="arabicPeriod"/>
                </a:pPr>
                <a:r>
                  <a:rPr lang="nb-NO" sz="2400" dirty="0"/>
                  <a:t>Kostnader for tjenester som er helt sammenkoblet («joint </a:t>
                </a:r>
                <a:r>
                  <a:rPr lang="nb-NO" sz="2400" dirty="0" err="1"/>
                  <a:t>costs</a:t>
                </a:r>
                <a:r>
                  <a:rPr lang="nb-NO" sz="2400" dirty="0"/>
                  <a:t>»)</a:t>
                </a:r>
              </a:p>
              <a:p>
                <a:pPr lvl="1"/>
                <a:r>
                  <a:rPr lang="nb-NO" sz="2000" dirty="0"/>
                  <a:t>For eksempel kostnader ved en rundtur A – B – A </a:t>
                </a:r>
              </a:p>
              <a:p>
                <a:r>
                  <a:rPr lang="nb-NO" sz="2400" dirty="0"/>
                  <a:t>Fordeling av kostnader av type 1 kan anslås ved ingeniørkunnskap eller statistiske teknikker (regresjonsanalyse)</a:t>
                </a:r>
              </a:p>
              <a:p>
                <a:r>
                  <a:rPr lang="nb-NO" sz="2400" dirty="0"/>
                  <a:t>Fordeling av kostnader av type 2 lar seg ikke gjøre</a:t>
                </a:r>
              </a:p>
              <a:p>
                <a:r>
                  <a:rPr lang="nb-NO" sz="2400" dirty="0"/>
                  <a:t>Produktivitetssammenligninger mellom selskaper som driver flertjenesteproduksjon</a:t>
                </a:r>
              </a:p>
              <a:p>
                <a:pPr lvl="1"/>
                <a:r>
                  <a:rPr lang="nb-NO" sz="2000" dirty="0"/>
                  <a:t>Ulike transporttjenester kan omregnes til et felles produksjonsmål</a:t>
                </a:r>
              </a:p>
              <a:p>
                <a:pPr lvl="2"/>
                <a:r>
                  <a:rPr lang="nb-NO" sz="1600" dirty="0"/>
                  <a:t>Personbilenheter (PBE) ved fergetjenester</a:t>
                </a:r>
              </a:p>
              <a:p>
                <a:pPr lvl="2"/>
                <a:r>
                  <a:rPr lang="nb-NO" sz="1600" dirty="0"/>
                  <a:t>Vegslitasjen ved en lastebil tilsvarer vegslitasjen til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nb-NO" sz="1600" dirty="0"/>
                  <a:t> antall personbiler</a:t>
                </a:r>
              </a:p>
              <a:p>
                <a:pPr lvl="2"/>
                <a:endParaRPr lang="nb-NO" sz="16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22EE9B2C-5995-4368-954D-31B2CED06A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16915" cy="4351339"/>
              </a:xfrm>
              <a:blipFill>
                <a:blip r:embed="rId2"/>
                <a:stretch>
                  <a:fillRect l="-775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B39F73-8A50-4F96-8EA9-5D4D5B1E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12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551A5C6B-F920-48E6-922E-206E7FEA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358917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Stordriftsfordeler og stordriftsulemper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6"/>
                <a:ext cx="6252412" cy="4530724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nb-NO" sz="2400" dirty="0"/>
                  <a:t>Vi har stordriftsfordeler når de langsiktige totale gjennomsnitts-kostnadene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sub>
                          <m:sup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sup>
                        </m:sSubSup>
                      </m:e>
                    </m:d>
                  </m:oMath>
                </a14:m>
                <a:r>
                  <a:rPr lang="nb-NO" sz="2400" dirty="0"/>
                  <a:t> reduseres med transportproduksjonen (</a:t>
                </a: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nb-NO" sz="2400" dirty="0"/>
                  <a:t>)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/>
                  <a:t>Kurve 1: S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tordriftsfordeler så lenge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nb-NO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b-NO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p>
                        <m:r>
                          <a:rPr lang="nb-NO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stordriftsulemper når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nb-NO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b-NO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p>
                        <m:r>
                          <a:rPr lang="nb-NO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Optimal selskapsstørrelse 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nb-NO" sz="2000" dirty="0"/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/>
                  <a:t>Kurve 2: </a:t>
                </a: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tørrelses­fordelingen på selskapene ingen betydning for produktiviteten i næringen</a:t>
                </a:r>
                <a:endParaRPr lang="nb-NO" sz="2000" dirty="0"/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/>
                  <a:t>Kurve 3: </a:t>
                </a: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 lønner å ha kun 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ett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selskap i næringen – vi har et naturlig monopol</a:t>
                </a:r>
              </a:p>
              <a:p>
                <a:pPr>
                  <a:lnSpc>
                    <a:spcPct val="110000"/>
                  </a:lnSpc>
                </a:pPr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Årsaker til stordriftsfordeler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Lavere administrasjonskostnader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Bedre tilgang på kvalifisert personell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Bedre utnyttelse av transportmidlene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Bedre innkjøpsavtaler</a:t>
                </a:r>
              </a:p>
              <a:p>
                <a:pPr>
                  <a:lnSpc>
                    <a:spcPct val="110000"/>
                  </a:lnSpc>
                </a:pPr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Årsaker til stordriftsulemper (kurve 1 når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sSup>
                      <m:sSup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b-NO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p>
                        <m:r>
                          <a:rPr lang="nb-NO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nb-NO" sz="2400" dirty="0"/>
                  <a:t>):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/>
                  <a:t>Dårligere samhold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/>
                  <a:t>Større avstand mellom ansatte og ledelsen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nb-NO" sz="2000" dirty="0"/>
                  <a:t>Dårligere kunnskaper om markedet</a:t>
                </a: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6"/>
                <a:ext cx="6252412" cy="4530724"/>
              </a:xfrm>
              <a:blipFill>
                <a:blip r:embed="rId2"/>
                <a:stretch>
                  <a:fillRect l="-390" t="-9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C1FAD8-EB7F-4191-B257-4F71DCA0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13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4931EC6B-B920-45CE-943F-07739C10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5D3297B-1D25-41AC-8C1B-D77EC8F7F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729" y="1825626"/>
            <a:ext cx="4721272" cy="388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96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Samdriftsfordeler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9637"/>
                <a:ext cx="10712117" cy="2650123"/>
              </a:xfrm>
            </p:spPr>
            <p:txBody>
              <a:bodyPr>
                <a:normAutofit/>
              </a:bodyPr>
              <a:lstStyle/>
              <a:p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Samdriftsfordeler er kostnadsbesparelser som oppstår hvis vi slår sammen selskaper som i utgangspunktet produserer ulike tjenester som for eksempel:</a:t>
                </a:r>
              </a:p>
              <a:p>
                <a:pPr lvl="1"/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Selskap A tilbyr hurtigbåttransport og selskap B tilbyr fergetransport</a:t>
                </a:r>
              </a:p>
              <a:p>
                <a:pPr lvl="1"/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Selskap A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tilbyr godstransport på veg, og selskap B tilbyr persontransport med buss</a:t>
                </a:r>
              </a:p>
              <a:p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Mål på graden av samdriftsfordeler (</a:t>
                </a: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𝑆𝑃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):</a:t>
                </a:r>
              </a:p>
              <a:p>
                <a:pPr marL="0" indent="0">
                  <a:buNone/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𝑆𝑃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,0</m:t>
                            </m:r>
                          </m:e>
                        </m:d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</m:t>
                            </m:r>
                            <m:sSub>
                              <m:sSubPr>
                                <m:ctrlPr>
                                  <a:rPr lang="nb-NO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nb-NO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nb-NO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,0</m:t>
                            </m:r>
                          </m:e>
                        </m:d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</m:t>
                            </m:r>
                            <m:sSub>
                              <m:sSubPr>
                                <m:ctrlPr>
                                  <a:rPr lang="nb-NO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nb-NO" sz="24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nb-NO" sz="2400" dirty="0"/>
                  <a:t> </a:t>
                </a:r>
              </a:p>
              <a:p>
                <a:pPr marL="0" indent="0">
                  <a:buNone/>
                </a:pPr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9637"/>
                <a:ext cx="10712117" cy="2650123"/>
              </a:xfrm>
              <a:blipFill>
                <a:blip r:embed="rId2"/>
                <a:stretch>
                  <a:fillRect l="-797" t="-32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C1FAD8-EB7F-4191-B257-4F71DCA0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14</a:t>
            </a:fld>
            <a:endParaRPr lang="nb-NO" dirty="0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4931EC6B-B920-45CE-943F-07739C10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0578FC58-116F-43A6-A878-C87E509EAFD0}"/>
                  </a:ext>
                </a:extLst>
              </p:cNvPr>
              <p:cNvSpPr txBox="1"/>
              <p:nvPr/>
            </p:nvSpPr>
            <p:spPr>
              <a:xfrm>
                <a:off x="6993250" y="3750737"/>
                <a:ext cx="4840687" cy="153888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,0)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totale kostnader for selskap 1 hvis selskapet produserer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enheter av tjeneste 1 og 0 enheter av tjeneste 2</a:t>
                </a: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totale kostnader for selskap 2 hvis selskapet produserer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enheter av tjeneste 2 og 0 enheter av tjeneste 1</a:t>
                </a:r>
              </a:p>
              <a:p>
                <a:pPr>
                  <a:spcAft>
                    <a:spcPts val="600"/>
                  </a:spcAft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 totale kostnader hvis de to selskapene slår seg sammen og produserer like mye av begge tjenestene til sammen</a:t>
                </a:r>
                <a:endParaRPr lang="nb-NO" sz="1400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0578FC58-116F-43A6-A878-C87E509EA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250" y="3750737"/>
                <a:ext cx="4840687" cy="1538883"/>
              </a:xfrm>
              <a:prstGeom prst="rect">
                <a:avLst/>
              </a:prstGeom>
              <a:blipFill>
                <a:blip r:embed="rId3"/>
                <a:stretch>
                  <a:fillRect l="-251" b="-274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lassholder for innhold 2">
                <a:extLst>
                  <a:ext uri="{FF2B5EF4-FFF2-40B4-BE49-F238E27FC236}">
                    <a16:creationId xmlns:a16="http://schemas.microsoft.com/office/drawing/2014/main" id="{8B10E0D0-E6F4-4B4E-90D2-774D9D66C0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4358709"/>
                <a:ext cx="6351565" cy="13314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 har samdriftfordeler når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𝑆𝑃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0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som betyr at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 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,0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0,</m:t>
                        </m:r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𝐾</m:t>
                    </m:r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 har samdriftulemper når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𝑆𝑃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 0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som betyr at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 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,0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0,</m:t>
                        </m:r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 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𝐾</m:t>
                    </m:r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nb-NO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Plassholder for innhold 2">
                <a:extLst>
                  <a:ext uri="{FF2B5EF4-FFF2-40B4-BE49-F238E27FC236}">
                    <a16:creationId xmlns:a16="http://schemas.microsoft.com/office/drawing/2014/main" id="{8B10E0D0-E6F4-4B4E-90D2-774D9D66C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58709"/>
                <a:ext cx="6351565" cy="1331495"/>
              </a:xfrm>
              <a:prstGeom prst="rect">
                <a:avLst/>
              </a:prstGeom>
              <a:blipFill>
                <a:blip r:embed="rId4"/>
                <a:stretch>
                  <a:fillRect l="-865" t="-4587" b="-733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D9E5A918-991A-4DE9-9C30-9ECC4BD647F1}"/>
                  </a:ext>
                </a:extLst>
              </p:cNvPr>
              <p:cNvSpPr txBox="1"/>
              <p:nvPr/>
            </p:nvSpPr>
            <p:spPr>
              <a:xfrm>
                <a:off x="838199" y="5759196"/>
                <a:ext cx="10995736" cy="646331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44" indent="-285744">
                  <a:buFont typeface="Arial" panose="020B0604020202020204" pitchFamily="34" charset="0"/>
                  <a:buChar char="•"/>
                </a:pPr>
                <a:r>
                  <a:rPr lang="nb-NO" dirty="0">
                    <a:solidFill>
                      <a:srgbClr val="1F497D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Eksempel: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nb-NO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nb-NO" dirty="0">
                    <a:solidFill>
                      <a:srgbClr val="1F497D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=100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1F497D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nb-NO" dirty="0">
                    <a:solidFill>
                      <a:srgbClr val="1F497D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=200 og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1F497D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nb-NO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i="1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nb-NO" dirty="0">
                    <a:solidFill>
                      <a:srgbClr val="1F497D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=250. Da blir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1F497D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𝑆𝑃</m:t>
                    </m:r>
                    <m:r>
                      <a:rPr lang="nb-NO" i="1">
                        <a:solidFill>
                          <a:srgbClr val="1F497D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=0,17</m:t>
                    </m:r>
                  </m:oMath>
                </a14:m>
                <a:r>
                  <a:rPr lang="nb-NO" dirty="0">
                    <a:solidFill>
                      <a:srgbClr val="1F497D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Det kan tolkes som at kostnadene vil reduseres med 17 prosent hvis selskapene slår seg sammen</a:t>
                </a:r>
                <a:endParaRPr lang="nb-NO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D9E5A918-991A-4DE9-9C30-9ECC4BD64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759196"/>
                <a:ext cx="10995736" cy="646331"/>
              </a:xfrm>
              <a:prstGeom prst="rect">
                <a:avLst/>
              </a:prstGeom>
              <a:blipFill>
                <a:blip r:embed="rId5"/>
                <a:stretch>
                  <a:fillRect l="-277" t="-4630" b="-12963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268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Tetthetsfordeler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46077" cy="1325563"/>
          </a:xfrm>
        </p:spPr>
        <p:txBody>
          <a:bodyPr>
            <a:normAutofit/>
          </a:bodyPr>
          <a:lstStyle/>
          <a:p>
            <a:r>
              <a:rPr lang="nb-NO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Tetthetsfordeler oppstår når et selskap oppnår lavere enhetskostnader ved å operere i større markeder</a:t>
            </a:r>
          </a:p>
          <a:p>
            <a:pPr lvl="1"/>
            <a:endParaRPr lang="nb-NO" sz="20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C1FAD8-EB7F-4191-B257-4F71DCA0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15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4931EC6B-B920-45CE-943F-07739C10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91CAC45-0FDB-4677-9A49-C4919304D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727" y="535562"/>
            <a:ext cx="5875727" cy="27368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DF3FA0A3-1B36-4EDA-8173-FA7D0668414B}"/>
              </a:ext>
            </a:extLst>
          </p:cNvPr>
          <p:cNvSpPr txBox="1">
            <a:spLocks/>
          </p:cNvSpPr>
          <p:nvPr/>
        </p:nvSpPr>
        <p:spPr>
          <a:xfrm>
            <a:off x="838199" y="3044031"/>
            <a:ext cx="10984835" cy="319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Årsaker: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Høy etterspørsel etter transport mellom knutepunkt muliggjør bruk av «store» transportmidler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Høy befolkningstetthet som muliggjør bedre utnyttelse av transportmateriellet, særlig ved lokaltransport</a:t>
            </a:r>
          </a:p>
          <a:p>
            <a:r>
              <a:rPr lang="nb-NO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Tetthetsfordeler ved bedre utnyttelse av transportmateriell – et eksempel: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 steder A-B-C-D betjenes med fly (se figur)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Direkte flyforbindelser mellom alle stedene innebærer seks ruter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Opprettelse av et knutepunkt (nav) der de reisende mellom stedene B, C og D må bytte fly, innebærer tre ruter</a:t>
            </a:r>
          </a:p>
          <a:p>
            <a:pPr lvl="1"/>
            <a:endParaRPr lang="nb-NO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nb-NO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454455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Beregning av transportkostnader – lastebiltransport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Kostnadene ved lastebiltransport kan splittes i:</a:t>
            </a:r>
          </a:p>
          <a:p>
            <a:pPr lvl="1"/>
            <a:r>
              <a:rPr lang="nb-NO" dirty="0"/>
              <a:t>Faste kostnader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Avskrivninger og rentekostnad, forsikring, administrasjon og eventuelle faste avgifter</a:t>
            </a:r>
            <a:endParaRPr lang="nb-NO" dirty="0"/>
          </a:p>
          <a:p>
            <a:pPr lvl="1"/>
            <a:r>
              <a:rPr lang="nb-NO" dirty="0"/>
              <a:t>Variable kostnader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Drivstoffkostnader, reparasjons- og vedlikeholdskostnader samt </a:t>
            </a:r>
            <a:r>
              <a:rPr lang="nb-NO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dekkostnader</a:t>
            </a:r>
            <a:endParaRPr lang="nb-NO" dirty="0"/>
          </a:p>
          <a:p>
            <a:pPr lvl="1"/>
            <a:r>
              <a:rPr lang="nb-NO" dirty="0"/>
              <a:t>Lønnskostnader</a:t>
            </a:r>
          </a:p>
          <a:p>
            <a:pPr lvl="2"/>
            <a:r>
              <a:rPr lang="nb-NO" dirty="0"/>
              <a:t>Lønn til sjåfør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3D2E291-314C-4E04-93EF-5C0047E2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16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53E9269-E3E5-48B8-8D99-22E10A02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643632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Beregning av transportkostnader – lastebiltransport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5963653" cy="3073815"/>
          </a:xfrm>
        </p:spPr>
        <p:txBody>
          <a:bodyPr>
            <a:normAutofit lnSpcReduction="10000"/>
          </a:bodyPr>
          <a:lstStyle/>
          <a:p>
            <a:r>
              <a:rPr lang="nb-NO" sz="2000" dirty="0"/>
              <a:t>Eksempel på en </a:t>
            </a:r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kostnadskalkyle for en godstransport-rute betjent av en lastebil med nyttelast på 25 tonn</a:t>
            </a:r>
          </a:p>
          <a:p>
            <a:r>
              <a:rPr lang="nb-N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Forutsetninger: 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Faste </a:t>
            </a:r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kostnader per år: 400 000 kr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 kostnader: 7 kr per km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Lønnskostnader: 300 kr per time inkludert sosiale kostnader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Årlig kjøredistanse: 100 000 km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Rutetid: 10 timer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Rutedistanse: 450 km (225 km hver vei)</a:t>
            </a:r>
          </a:p>
          <a:p>
            <a:pPr lvl="1"/>
            <a:endParaRPr lang="nb-NO" sz="18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3D2E291-314C-4E04-93EF-5C0047E2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17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53E9269-E3E5-48B8-8D99-22E10A02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082E3C1-0B6B-4B10-977B-175E8F9C6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056" y="1394283"/>
            <a:ext cx="5307397" cy="3465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Plassholder for innhold 2">
                <a:extLst>
                  <a:ext uri="{FF2B5EF4-FFF2-40B4-BE49-F238E27FC236}">
                    <a16:creationId xmlns:a16="http://schemas.microsoft.com/office/drawing/2014/main" id="{33026495-12F1-4A96-B386-07EC179687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9908" y="4899441"/>
                <a:ext cx="10736179" cy="14569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600"/>
                  </a:spcAft>
                </a:pPr>
                <a:r>
                  <a:rPr lang="nb-NO" sz="2400" dirty="0"/>
                  <a:t>Turkostnaden (</a:t>
                </a: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nb-NO" sz="2400" dirty="0"/>
                  <a:t>) blir:</a:t>
                </a:r>
              </a:p>
              <a:p>
                <a:pPr marL="0" indent="0">
                  <a:buNone/>
                </a:pPr>
                <a:r>
                  <a:rPr lang="nb-NO" sz="17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1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1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nb-NO" sz="1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nb-NO" sz="1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nb-NO" sz="17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b-NO" sz="17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400 000</m:t>
                                </m:r>
                              </m:num>
                              <m:den>
                                <m:r>
                                  <a:rPr lang="nb-NO" sz="17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100 000</m:t>
                                </m:r>
                              </m:den>
                            </m:f>
                          </m:e>
                        </m:d>
                        <m:r>
                          <a:rPr lang="nb-NO" sz="1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∙450+7∙450+300∙10</m:t>
                        </m:r>
                      </m:e>
                    </m:d>
                    <m:r>
                      <a:rPr lang="nb-NO" sz="1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=1 800+3 150+3 000=7 950 </m:t>
                    </m:r>
                    <m:r>
                      <a:rPr lang="nb-NO" sz="1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𝑘𝑟</m:t>
                    </m:r>
                  </m:oMath>
                </a14:m>
                <a:endParaRPr lang="nb-NO" sz="17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nb-NO" sz="2400" dirty="0"/>
                  <a:t>Sammenhengen mellom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tonnkostnad per tur og kapasitetsutnyttelsen er vist i figuren</a:t>
                </a:r>
                <a:r>
                  <a:rPr lang="nb-NO" sz="2400" dirty="0"/>
                  <a:t> </a:t>
                </a:r>
              </a:p>
              <a:p>
                <a:pPr marL="0" indent="0">
                  <a:buNone/>
                </a:pPr>
                <a:endParaRPr lang="nb-NO" sz="2400" dirty="0"/>
              </a:p>
              <a:p>
                <a:endParaRPr lang="nb-NO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endParaRPr lang="nb-NO" sz="2000" dirty="0"/>
              </a:p>
            </p:txBody>
          </p:sp>
        </mc:Choice>
        <mc:Fallback xmlns="">
          <p:sp>
            <p:nvSpPr>
              <p:cNvPr id="7" name="Plassholder for innhold 2">
                <a:extLst>
                  <a:ext uri="{FF2B5EF4-FFF2-40B4-BE49-F238E27FC236}">
                    <a16:creationId xmlns:a16="http://schemas.microsoft.com/office/drawing/2014/main" id="{33026495-12F1-4A96-B386-07EC17968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08" y="4899441"/>
                <a:ext cx="10736179" cy="1456907"/>
              </a:xfrm>
              <a:prstGeom prst="rect">
                <a:avLst/>
              </a:prstGeom>
              <a:blipFill>
                <a:blip r:embed="rId3"/>
                <a:stretch>
                  <a:fillRect l="-681" t="-5021" b="-125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870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Beregning av transportkostnader – personbiltransport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6"/>
                <a:ext cx="10515600" cy="276241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nb-NO" sz="2000" dirty="0"/>
                  <a:t>Beregning av kapitalkostnader</a:t>
                </a:r>
              </a:p>
              <a:p>
                <a:pPr lvl="1"/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Anta at en bil koster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kr og saldoavskrives med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prosent per år, der </a:t>
                </a:r>
                <a14:m>
                  <m:oMath xmlns:m="http://schemas.openxmlformats.org/officeDocument/2006/math">
                    <m:r>
                      <a:rPr lang="nb-NO" sz="18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årlig avskrivning på desimalform. Årlig rente på desimalform er </a:t>
                </a:r>
                <a14:m>
                  <m:oMath xmlns:m="http://schemas.openxmlformats.org/officeDocument/2006/math">
                    <m:r>
                      <a:rPr lang="nb-NO" sz="18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endParaRPr lang="nb-NO" sz="1800" dirty="0"/>
              </a:p>
              <a:p>
                <a:pPr lvl="1"/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Bilens verdi etter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år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nb-NO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nb-NO" sz="1800" dirty="0"/>
              </a:p>
              <a:p>
                <a:pPr lvl="1"/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Nåverdien av kapitalkostnadene ved å ha bilen i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år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𝑁𝐾</m:t>
                            </m:r>
                          </m:e>
                          <m:sub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nb-NO" sz="18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𝑁𝐾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b-NO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d>
                              <m:dPr>
                                <m:ctrlPr>
                                  <a:rPr lang="nb-NO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b-NO" sz="1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1−</m:t>
                                </m:r>
                                <m:r>
                                  <a:rPr lang="nb-NO" sz="1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</m:d>
                          </m:e>
                          <m:sup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nb-NO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nb-NO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b-NO" sz="1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nb-NO" sz="18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nb-NO" sz="1800" dirty="0"/>
                  <a:t>   </a:t>
                </a:r>
              </a:p>
              <a:p>
                <a:pPr lvl="1"/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Årlige kapitalkostnader ved å ha bilen i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år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Å</m:t>
                        </m:r>
                        <m:sSub>
                          <m:sSubPr>
                            <m:ctrlPr>
                              <a:rPr lang="nb-NO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nb-NO" sz="1800" dirty="0"/>
                  <a:t>: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Å</m:t>
                    </m:r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𝑁𝐾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nb-NO" sz="1800" dirty="0"/>
                  <a:t> hvor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nb-NO" sz="1800" dirty="0"/>
                  <a:t> er den inverse verdien av annuitetsfaktoren</a:t>
                </a:r>
              </a:p>
              <a:p>
                <a:pPr lvl="1"/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 bil koster 400 000 kr og saldoavskrives med 15 prosent per år, renten på billånet er 5 % p.a. Da blir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𝑁𝐾</m:t>
                        </m:r>
                      </m:e>
                      <m:sub>
                        <m: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Å</m:t>
                    </m:r>
                    <m:sSub>
                      <m:sSubPr>
                        <m:ctrlP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ved å ha bilen i 2, 5 eller 10 år:</a:t>
                </a:r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6"/>
                <a:ext cx="10515600" cy="2762417"/>
              </a:xfrm>
              <a:blipFill>
                <a:blip r:embed="rId2"/>
                <a:stretch>
                  <a:fillRect l="-522" t="-3084" r="-17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3D2E291-314C-4E04-93EF-5C0047E2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18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53E9269-E3E5-48B8-8D99-22E10A02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 3">
                <a:extLst>
                  <a:ext uri="{FF2B5EF4-FFF2-40B4-BE49-F238E27FC236}">
                    <a16:creationId xmlns:a16="http://schemas.microsoft.com/office/drawing/2014/main" id="{55B3E1E0-76BC-4771-A1D5-4F62712087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1321142"/>
                  </p:ext>
                </p:extLst>
              </p:nvPr>
            </p:nvGraphicFramePr>
            <p:xfrm>
              <a:off x="1559729" y="4655513"/>
              <a:ext cx="8202530" cy="16333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45953">
                      <a:extLst>
                        <a:ext uri="{9D8B030D-6E8A-4147-A177-3AD203B41FA5}">
                          <a16:colId xmlns:a16="http://schemas.microsoft.com/office/drawing/2014/main" val="3379183961"/>
                        </a:ext>
                      </a:extLst>
                    </a:gridCol>
                    <a:gridCol w="1411451">
                      <a:extLst>
                        <a:ext uri="{9D8B030D-6E8A-4147-A177-3AD203B41FA5}">
                          <a16:colId xmlns:a16="http://schemas.microsoft.com/office/drawing/2014/main" val="1294047509"/>
                        </a:ext>
                      </a:extLst>
                    </a:gridCol>
                    <a:gridCol w="1411451">
                      <a:extLst>
                        <a:ext uri="{9D8B030D-6E8A-4147-A177-3AD203B41FA5}">
                          <a16:colId xmlns:a16="http://schemas.microsoft.com/office/drawing/2014/main" val="2613752659"/>
                        </a:ext>
                      </a:extLst>
                    </a:gridCol>
                    <a:gridCol w="1533675">
                      <a:extLst>
                        <a:ext uri="{9D8B030D-6E8A-4147-A177-3AD203B41FA5}">
                          <a16:colId xmlns:a16="http://schemas.microsoft.com/office/drawing/2014/main" val="3046383973"/>
                        </a:ext>
                      </a:extLst>
                    </a:gridCol>
                  </a:tblGrid>
                  <a:tr h="3246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Bilens verdi ved salg og kostnader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Ha bilen i 2 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Ha bilen i 5 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Ha bilen i 10 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15827651"/>
                      </a:ext>
                    </a:extLst>
                  </a:tr>
                  <a:tr h="3246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Biles verdi ved salg,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289 000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177 482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78 750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4083168"/>
                      </a:ext>
                    </a:extLst>
                  </a:tr>
                  <a:tr h="3246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Nåverdi av kapitalkostnader,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𝑁𝐾</m:t>
                                  </m:r>
                                </m:e>
                                <m:sub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137 868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260 938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351 654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778601"/>
                      </a:ext>
                    </a:extLst>
                  </a:tr>
                  <a:tr h="33494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Årlige kapitalkostnader, </a:t>
                          </a:r>
                          <a14:m>
                            <m:oMath xmlns:m="http://schemas.openxmlformats.org/officeDocument/2006/math"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Å</m:t>
                              </m:r>
                              <m:sSub>
                                <m:sSub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74 146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60 270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45 541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2729992"/>
                      </a:ext>
                    </a:extLst>
                  </a:tr>
                  <a:tr h="3246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Daglige kapitalkostnader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203 kr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165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125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0585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 3">
                <a:extLst>
                  <a:ext uri="{FF2B5EF4-FFF2-40B4-BE49-F238E27FC236}">
                    <a16:creationId xmlns:a16="http://schemas.microsoft.com/office/drawing/2014/main" id="{55B3E1E0-76BC-4771-A1D5-4F62712087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1321142"/>
                  </p:ext>
                </p:extLst>
              </p:nvPr>
            </p:nvGraphicFramePr>
            <p:xfrm>
              <a:off x="1559729" y="4655513"/>
              <a:ext cx="8202530" cy="16333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45953">
                      <a:extLst>
                        <a:ext uri="{9D8B030D-6E8A-4147-A177-3AD203B41FA5}">
                          <a16:colId xmlns:a16="http://schemas.microsoft.com/office/drawing/2014/main" val="3379183961"/>
                        </a:ext>
                      </a:extLst>
                    </a:gridCol>
                    <a:gridCol w="1411451">
                      <a:extLst>
                        <a:ext uri="{9D8B030D-6E8A-4147-A177-3AD203B41FA5}">
                          <a16:colId xmlns:a16="http://schemas.microsoft.com/office/drawing/2014/main" val="1294047509"/>
                        </a:ext>
                      </a:extLst>
                    </a:gridCol>
                    <a:gridCol w="1411451">
                      <a:extLst>
                        <a:ext uri="{9D8B030D-6E8A-4147-A177-3AD203B41FA5}">
                          <a16:colId xmlns:a16="http://schemas.microsoft.com/office/drawing/2014/main" val="2613752659"/>
                        </a:ext>
                      </a:extLst>
                    </a:gridCol>
                    <a:gridCol w="1533675">
                      <a:extLst>
                        <a:ext uri="{9D8B030D-6E8A-4147-A177-3AD203B41FA5}">
                          <a16:colId xmlns:a16="http://schemas.microsoft.com/office/drawing/2014/main" val="3046383973"/>
                        </a:ext>
                      </a:extLst>
                    </a:gridCol>
                  </a:tblGrid>
                  <a:tr h="3246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Bilens verdi ved salg og kostnader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Ha bilen i 2 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Ha bilen i 5 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Ha bilen i 10 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15827651"/>
                      </a:ext>
                    </a:extLst>
                  </a:tr>
                  <a:tr h="324607"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8" t="-100000" r="-113766" b="-320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289 000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177 482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78 750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4083168"/>
                      </a:ext>
                    </a:extLst>
                  </a:tr>
                  <a:tr h="324607"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8" t="-203774" r="-113766" b="-2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137 868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260 938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351 654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9778601"/>
                      </a:ext>
                    </a:extLst>
                  </a:tr>
                  <a:tr h="334945"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8" t="-287500" r="-113766" b="-1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74 146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60 270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45 541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2729992"/>
                      </a:ext>
                    </a:extLst>
                  </a:tr>
                  <a:tr h="3246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Daglige kapitalkostnader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203 kr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165 kr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125 kr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05853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7022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Beregning av transportkostnader – personbiltransport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41475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nb-NO" sz="2400" dirty="0"/>
                  <a:t>Beregning av gjennomsnitts- og marginalkostnader</a:t>
                </a:r>
              </a:p>
              <a:p>
                <a:pPr>
                  <a:spcAft>
                    <a:spcPts val="1200"/>
                  </a:spcAft>
                </a:pPr>
                <a:r>
                  <a:rPr lang="nb-NO" sz="2400" dirty="0"/>
                  <a:t>Ut fra tall fra «Opplysningsrådet for veitrafikken» i 2018, kan følgende sammenheng mellom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årlige kostnader (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og årlig kjørelengde (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for en bensinbil som kostet vel 400 000 kr som ny beregnes: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=43 224+3,47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og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43 224+3,47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43 224 </m:t>
                        </m:r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+3,47</m:t>
                    </m:r>
                  </m:oMath>
                </a14:m>
                <a:endParaRPr lang="nb-NO" sz="2400" dirty="0"/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nb-NO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nb-NO" sz="2000" i="1" dirty="0">
                        <a:latin typeface="Cambria Math" panose="02040503050406030204" pitchFamily="18" charset="0"/>
                      </a:rPr>
                      <m:t>=0 =&gt; </m:t>
                    </m:r>
                    <m:r>
                      <a:rPr lang="nb-NO" sz="2000" i="1" dirty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nb-NO" sz="2000" i="1" dirty="0">
                        <a:latin typeface="Cambria Math" panose="02040503050406030204" pitchFamily="18" charset="0"/>
                      </a:rPr>
                      <m:t>=43 224</m:t>
                    </m:r>
                  </m:oMath>
                </a14:m>
                <a:r>
                  <a:rPr lang="nb-NO" sz="2000" dirty="0"/>
                  <a:t>. Dette kan tolkes som faste årlige kostnader ved å eie bilen</a:t>
                </a:r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𝑑𝐾</m:t>
                        </m:r>
                      </m:num>
                      <m:den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𝑑𝐴</m:t>
                        </m:r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</a:rPr>
                      <m:t>=3,47</m:t>
                    </m:r>
                  </m:oMath>
                </a14:m>
                <a:r>
                  <a:rPr lang="nb-NO" sz="2000" dirty="0"/>
                  <a:t>. </a:t>
                </a: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ostnadene ved å kjøre en km ekstra er 3,47 kr</a:t>
                </a:r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</a:rPr>
                      <m:t>=7,07 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𝑘𝑟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𝑜𝑔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 5,63 </m:t>
                    </m:r>
                    <m:r>
                      <a:rPr lang="nb-NO" sz="2000" i="1">
                        <a:latin typeface="Cambria Math" panose="02040503050406030204" pitchFamily="18" charset="0"/>
                      </a:rPr>
                      <m:t>𝑘𝑟</m:t>
                    </m:r>
                  </m:oMath>
                </a14:m>
                <a:r>
                  <a:rPr lang="nb-NO" sz="2000" dirty="0"/>
                  <a:t> når A er henholdsvis 12 000 km og 15 000 km</a:t>
                </a:r>
              </a:p>
              <a:p>
                <a:r>
                  <a:rPr lang="nb-NO" sz="2400" dirty="0"/>
                  <a:t>Kostnadene per km ved en enkelt biltur bør beregnes ut fra marginalkostnadene</a:t>
                </a:r>
              </a:p>
              <a:p>
                <a:r>
                  <a:rPr lang="nb-NO" sz="2400" dirty="0"/>
                  <a:t>Kostnadene per km over en lengre periode bør beregnes ut fra gjennomsnittskostnadene</a:t>
                </a: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414755"/>
              </a:xfrm>
              <a:blipFill>
                <a:blip r:embed="rId2"/>
                <a:stretch>
                  <a:fillRect l="-696" t="-2207" r="-34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3D2E291-314C-4E04-93EF-5C0047E2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19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53E9269-E3E5-48B8-8D99-22E10A02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23328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Direkte kostnader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113168" cy="453072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Med direkte kostnader ved transportvirksomhet mener vi de </a:t>
                </a:r>
                <a:r>
                  <a:rPr lang="nb-NO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betalbare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kostnadene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nb-NO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som transportbedrifter har når de tilbyr transporttjenester, når privatbilister bruker bilene sine, og de kostnadene myndighetene har ved å drifte og vedlikeholde transport­infrastrukturen som veger, broer, tunneler og terminalanlegg</a:t>
                </a:r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omfatter ikke tidskostnader for passasjerer og gods </a:t>
                </a:r>
                <a:r>
                  <a:rPr lang="nb-NO" sz="1600" dirty="0"/>
                  <a:t>	</a:t>
                </a:r>
                <a:endParaRPr lang="nb-NO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189" lvl="1" indent="0">
                  <a:lnSpc>
                    <a:spcPct val="107000"/>
                  </a:lnSpc>
                  <a:buNone/>
                </a:pPr>
                <a:endParaRPr lang="nb-NO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113168" cy="4530723"/>
              </a:xfrm>
              <a:blipFill>
                <a:blip r:embed="rId2"/>
                <a:stretch>
                  <a:fillRect l="-768" t="-9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D03606-9A2A-4177-A917-555183FE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B325FF7B-EF76-4E6C-8905-7C29FA34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0109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Sentrale kostnadsbegrep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113168" cy="4351339"/>
              </a:xfrm>
            </p:spPr>
            <p:txBody>
              <a:bodyPr>
                <a:noAutofit/>
              </a:bodyPr>
              <a:lstStyle/>
              <a:p>
                <a:pPr algn="l">
                  <a:lnSpc>
                    <a:spcPct val="107000"/>
                  </a:lnSpc>
                </a:pP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Faste kostnader</a:t>
                </a: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  <m:r>
                      <a:rPr lang="nb-NO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Kostnader som er uavhengige av hvor mye som produseres </a:t>
                </a: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Variable kostnader: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nb-NO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Kostnader som varierer med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Det er vanlig å anta at de variable kostnadene øker konvekst</a:t>
                </a: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eller lineært med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</a:pP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Totale kostnader</a:t>
                </a: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Totale kostnader er summen av faste og variable kostnader. Disse vil også øke med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07000"/>
                  </a:lnSpc>
                </a:pPr>
                <a:r>
                  <a:rPr lang="nn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Faste gjennomsnittskostnader</a:t>
                </a:r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  <m:r>
                      <a:rPr lang="nn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</m:oMath>
                </a14:m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De faste gjennomsnittskostnadene </a:t>
                </a:r>
                <a:r>
                  <a:rPr lang="nn-NO" sz="16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reduseres</a:t>
                </a:r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konvekst med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:r>
                  <a:rPr lang="nn-NO" sz="1600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nærmer</a:t>
                </a:r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seg null når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blir svært stor. </a:t>
                </a:r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07000"/>
                  </a:lnSpc>
                </a:pPr>
                <a:r>
                  <a:rPr lang="nn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Variable gjennomsnittskostnader</a:t>
                </a:r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  <m:r>
                      <a:rPr lang="nn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sub>
                        </m:sSub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</m:oMath>
                </a14:m>
                <a:r>
                  <a:rPr lang="nn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være konstant og uavhengig av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eller først falle og så øke med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07000"/>
                  </a:lnSpc>
                </a:pP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Totale gjennomsnittskostnader: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b>
                        </m:s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sub>
                        </m:sSub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noen ganger avta med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mens de andre ganger først avtar og så øker med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et vanlig mål på produktivitet; jo lavere verdi på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desto bedre produktivitet</a:t>
                </a:r>
              </a:p>
              <a:p>
                <a:pPr algn="l">
                  <a:lnSpc>
                    <a:spcPct val="107000"/>
                  </a:lnSpc>
                </a:pP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Marginalkostnader </a:t>
                </a: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eller</a:t>
                </a: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grensekostnader: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𝑀𝐾</m:t>
                    </m:r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𝑑𝐾</m:t>
                        </m:r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𝑑𝑌</m:t>
                        </m:r>
                      </m:den>
                    </m:f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sub>
                        </m:sSub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𝑑𝑌</m:t>
                        </m:r>
                      </m:den>
                    </m:f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𝑀𝐾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uttrykker ekstra kostnader ved å produsere en enhet til av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Det er vanlig å anta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𝑑𝐾</m:t>
                        </m:r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𝑑𝑌</m:t>
                        </m:r>
                      </m:den>
                    </m:f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&lt;</m:t>
                        </m:r>
                      </m:e>
                    </m:d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0</m:t>
                    </m:r>
                  </m:oMath>
                </a14:m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nb-NO" sz="16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113168" cy="4351339"/>
              </a:xfrm>
              <a:blipFill>
                <a:blip r:embed="rId2"/>
                <a:stretch>
                  <a:fillRect l="-219" t="-280" b="-84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D03606-9A2A-4177-A917-555183FE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3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B325FF7B-EF76-4E6C-8905-7C29FA34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47889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To typer av faste kostander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113168" cy="453072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Driftsavhengige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𝐹𝐷</m:t>
                        </m:r>
                      </m:sub>
                    </m:sSub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og ugjenkallelige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𝐹𝑈</m:t>
                        </m:r>
                      </m:sub>
                    </m:sSub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faste kostnader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600"/>
                  </a:spcAft>
                  <a:buNone/>
                </a:pPr>
                <a:r>
                  <a:rPr lang="nb-NO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𝐹𝐷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𝐹𝑈</m:t>
                        </m:r>
                      </m:sub>
                    </m:sSub>
                  </m:oMath>
                </a14:m>
                <a:endParaRPr lang="nb-NO" sz="24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 mye av kostnadene som kan betraktes som faste, og uavhengige av omfanget av transportytelsene, avhenger av tidsperspektivet</a:t>
                </a:r>
              </a:p>
              <a:p>
                <a:pPr lvl="1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Driftsavhengige faste kostnader er uavhengige av hvor mye som produseres, men faller bort hvis driften legges ned</a:t>
                </a:r>
              </a:p>
              <a:p>
                <a:pPr lvl="1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Ugjenkallelige faste kostnader er kostnader som ikke faller bort selv om driften avvikles</a:t>
                </a:r>
              </a:p>
              <a:p>
                <a:pPr lvl="1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Størrelsen på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𝐹𝑈</m:t>
                        </m:r>
                      </m:sub>
                    </m:sSub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påvirker 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ikke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hva transportutøverne bør gjøre framover</a:t>
                </a:r>
              </a:p>
              <a:p>
                <a:pPr lvl="1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 profittmaksimerende selskap bør produsere så lenge dekningsbidraget (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𝐷𝐵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er større enn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𝐹𝐷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dvs.:</a:t>
                </a:r>
              </a:p>
              <a:p>
                <a:pPr marL="457189" lvl="1" indent="0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𝐷𝐵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𝑃𝑌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 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 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𝐹𝐷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14:m>
                  <m:oMath xmlns:m="http://schemas.openxmlformats.org/officeDocument/2006/math">
                    <m:r>
                      <a:rPr lang="nb-NO" sz="18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selskapets inntekter per produsert enhet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variable kostnader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nb-NO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189" lvl="1" indent="0">
                  <a:lnSpc>
                    <a:spcPct val="107000"/>
                  </a:lnSpc>
                  <a:buNone/>
                </a:pPr>
                <a:endParaRPr lang="nb-NO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113168" cy="4530723"/>
              </a:xfrm>
              <a:blipFill>
                <a:blip r:embed="rId2"/>
                <a:stretch>
                  <a:fillRect l="-768" t="-941" r="-2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D03606-9A2A-4177-A917-555183FE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4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B325FF7B-EF76-4E6C-8905-7C29FA34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10080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Kostnader og produktivitet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6814352" cy="453072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Sammenhengene mellom totale kostnader, </a:t>
                </a:r>
                <a14:m>
                  <m:oMath xmlns:m="http://schemas.openxmlformats.org/officeDocument/2006/math">
                    <m:r>
                      <a:rPr lang="nb-NO" sz="19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nb-NO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nb-NO" sz="19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19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variable gjennomsnittkostnader,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d>
                      <m:dPr>
                        <m:ctrlPr>
                          <a:rPr lang="nb-NO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nb-NO" sz="19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faste kostnader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på den ene siden, og transportytelser </a:t>
                </a:r>
                <a14:m>
                  <m:oMath xmlns:m="http://schemas.openxmlformats.org/officeDocument/2006/math">
                    <m:r>
                      <a:rPr lang="nb-NO" sz="19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på den andre siden, for en «vanlig» kostnadsfunksjon, er skissert i figur a</a:t>
                </a:r>
              </a:p>
              <a:p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Sammenhengene mellom de andre kostnadsbegrepene og produksjonsomfang er skissert i figur b</a:t>
                </a:r>
              </a:p>
              <a:p>
                <a:r>
                  <a:rPr lang="nb-NO" sz="19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Formen på </a:t>
                </a:r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totale kostnader, </a:t>
                </a:r>
                <a14:m>
                  <m:oMath xmlns:m="http://schemas.openxmlformats.org/officeDocument/2006/math">
                    <m:r>
                      <a:rPr lang="nb-NO" sz="19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nb-NO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nb-NO" sz="1900" dirty="0"/>
                  <a:t> avhenger av:</a:t>
                </a:r>
              </a:p>
              <a:p>
                <a:pPr lvl="1"/>
                <a:r>
                  <a:rPr lang="nb-NO" sz="1600" dirty="0"/>
                  <a:t>Prisen på innsatsfaktorene</a:t>
                </a:r>
              </a:p>
              <a:p>
                <a:pPr lvl="1"/>
                <a:r>
                  <a:rPr lang="nb-NO" sz="1600" dirty="0"/>
                  <a:t>Selskapenes produktivitet</a:t>
                </a:r>
              </a:p>
              <a:p>
                <a:pPr lvl="1"/>
                <a:r>
                  <a:rPr lang="nb-NO" sz="1600" dirty="0"/>
                  <a:t>Kvaliteten på transportinfrastrukturen</a:t>
                </a:r>
              </a:p>
              <a:p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Endringer i kostnadsfunksjonen for et transportselskap behøver ikke bety at selskapet er blitt mer eller mindre dyktig, men at rammebetingelsene er endret</a:t>
                </a:r>
              </a:p>
              <a:p>
                <a:r>
                  <a:rPr lang="nb-NO" sz="19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Hvis rammebetingelsene er omtrent like, kan </a:t>
                </a:r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produktiviteten mellom trafikkselskaper sammenlignes ved å se på deres totale gjennomsnittskostnader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nb-NO" sz="19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  <m:r>
                      <a:rPr lang="nb-NO" sz="19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Jo lavere gjennomsnittskostnader, desto høyere produktivitet</a:t>
                </a:r>
                <a:endParaRPr lang="nb-NO" sz="19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6814352" cy="4530723"/>
              </a:xfrm>
              <a:blipFill>
                <a:blip r:embed="rId2"/>
                <a:stretch>
                  <a:fillRect l="-537" t="-1747" r="-8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18D8166-F2BF-4931-8B11-09548CDA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5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5677B5A7-16FC-4FD8-B06B-5F495DC8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3" name="Bilde 42">
            <a:extLst>
              <a:ext uri="{FF2B5EF4-FFF2-40B4-BE49-F238E27FC236}">
                <a16:creationId xmlns:a16="http://schemas.microsoft.com/office/drawing/2014/main" id="{B42DA9C3-D73B-46FA-8360-4DB029028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360" y="471322"/>
            <a:ext cx="4115680" cy="591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0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vanlige kostnadsfunksjoner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2" y="1825625"/>
                <a:ext cx="7772399" cy="4667251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nb-NO" sz="2900" dirty="0"/>
                  <a:t>Kvadratisk kostnadsfunksjon</a:t>
                </a:r>
              </a:p>
              <a:p>
                <a:pPr marL="0" indent="0" defTabSz="647984">
                  <a:spcAft>
                    <a:spcPts val="600"/>
                  </a:spcAft>
                  <a:buNone/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a-DK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𝑏𝑌</m:t>
                    </m:r>
                    <m:r>
                      <a:rPr lang="da-DK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sSup>
                      <m:sSupPr>
                        <m:ctrlPr>
                          <a:rPr lang="nb-NO" sz="2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da-DK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a-DK" sz="27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 </a:t>
                </a:r>
                <a14:m>
                  <m:oMath xmlns:m="http://schemas.openxmlformats.org/officeDocument/2006/math"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a-DK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a-DK" sz="27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nb-NO" sz="2700" dirty="0"/>
              </a:p>
              <a:p>
                <a:pPr marL="0" indent="0" defTabSz="647984">
                  <a:spcAft>
                    <a:spcPts val="600"/>
                  </a:spcAft>
                  <a:buNone/>
                </a:pPr>
                <a:r>
                  <a:rPr lang="nb-NO" sz="27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𝑏𝑌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sSup>
                      <m:sSup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Sup>
                      <m:sSubSup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  <m:sup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sSubSup>
                      <m:sSubSup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  <m:sup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𝑏𝑌</m:t>
                        </m:r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nb-NO" sz="27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a-DK" sz="27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da-DK" sz="27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da-DK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𝑐𝑌</m:t>
                    </m:r>
                  </m:oMath>
                </a14:m>
                <a:endParaRPr lang="nb-NO" sz="27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defTabSz="647984">
                  <a:spcAft>
                    <a:spcPts val="600"/>
                  </a:spcAft>
                  <a:buNone/>
                </a:pPr>
                <a:r>
                  <a:rPr lang="nb-NO" sz="1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𝑏𝑌</m:t>
                        </m:r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nb-NO" sz="27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nb-NO" sz="27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nb-NO" sz="27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𝑀𝐾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𝑑𝐾</m:t>
                        </m:r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𝑐𝑌</m:t>
                    </m:r>
                  </m:oMath>
                </a14:m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3"/>
                <a:endParaRPr lang="nb-NO" sz="1400" dirty="0"/>
              </a:p>
              <a:p>
                <a:r>
                  <a:rPr lang="nb-NO" sz="2900" dirty="0"/>
                  <a:t>Lineær kostnadsfunksjon</a:t>
                </a:r>
              </a:p>
              <a:p>
                <a:pPr marL="0" indent="0" defTabSz="647984">
                  <a:spcAft>
                    <a:spcPts val="600"/>
                  </a:spcAft>
                  <a:buNone/>
                  <a:tabLst>
                    <a:tab pos="647984" algn="l"/>
                  </a:tabLst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𝑏𝑌</m:t>
                    </m:r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hvor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nb-NO" sz="2400" dirty="0"/>
              </a:p>
              <a:p>
                <a:pPr marL="0" indent="0" defTabSz="647984">
                  <a:buNone/>
                </a:pPr>
                <a:r>
                  <a:rPr lang="nb-NO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sSubSup>
                      <m:sSubSup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  <m:sup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sSubSup>
                      <m:sSubSup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  <m:sup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𝑏𝑌</m:t>
                        </m:r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sSup>
                      <m:sSup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𝑏𝑌</m:t>
                        </m:r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𝑀𝐾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𝑑𝐾</m:t>
                        </m:r>
                      </m:num>
                      <m:den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𝑑𝑌</m:t>
                        </m:r>
                      </m:den>
                    </m:f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400" dirty="0"/>
                  <a:t> </a:t>
                </a:r>
              </a:p>
              <a:p>
                <a:pPr marL="0" indent="0">
                  <a:buNone/>
                </a:pPr>
                <a:r>
                  <a:rPr lang="nb-NO" sz="2400" dirty="0"/>
                  <a:t>			</a:t>
                </a:r>
              </a:p>
              <a:p>
                <a:pPr>
                  <a:spcBef>
                    <a:spcPts val="600"/>
                  </a:spcBef>
                </a:pPr>
                <a:r>
                  <a:rPr lang="nb-NO" sz="2900" dirty="0"/>
                  <a:t>Sprangvis lineær kostnadsfunksjon</a:t>
                </a:r>
              </a:p>
              <a:p>
                <a:pPr marL="0" indent="0" defTabSz="647984">
                  <a:lnSpc>
                    <a:spcPct val="107000"/>
                  </a:lnSpc>
                  <a:spcBef>
                    <a:spcPts val="600"/>
                  </a:spcBef>
                  <a:buNone/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å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nb-NO" sz="27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defTabSz="647984">
                  <a:lnSpc>
                    <a:spcPct val="107000"/>
                  </a:lnSpc>
                  <a:spcBef>
                    <a:spcPts val="600"/>
                  </a:spcBef>
                  <a:buNone/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å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≤2</m:t>
                    </m:r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nb-NO" sz="27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defTabSz="647984">
                  <a:lnSpc>
                    <a:spcPct val="107000"/>
                  </a:lnSpc>
                  <a:spcBef>
                    <a:spcPts val="600"/>
                  </a:spcBef>
                  <a:buNone/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å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2</m:t>
                    </m:r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≤3</m:t>
                    </m:r>
                    <m:sSub>
                      <m:sSubPr>
                        <m:ctrlPr>
                          <a:rPr lang="nb-NO" sz="27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7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nb-NO" sz="27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defTabSz="647984">
                  <a:spcBef>
                    <a:spcPts val="600"/>
                  </a:spcBef>
                  <a:buNone/>
                </a:pPr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𝑜𝑠𝑣</m:t>
                    </m:r>
                    <m:r>
                      <a:rPr lang="nb-NO" sz="27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nb-NO" sz="27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2" y="1825625"/>
                <a:ext cx="7772399" cy="4667251"/>
              </a:xfrm>
              <a:blipFill>
                <a:blip r:embed="rId2"/>
                <a:stretch>
                  <a:fillRect l="-549" t="-208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F350EC7-80A8-4D0A-8506-9174CD32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6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998F8E73-F727-426B-81E9-809D472D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74935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vanlige kostnadsfunksjoner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F350EC7-80A8-4D0A-8506-9174CD32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7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998F8E73-F727-426B-81E9-809D472D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5308A80-192C-478E-9A6D-A6FDEACC0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11" y="1495835"/>
            <a:ext cx="4367911" cy="2334796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4BCCFBBF-5AA0-4019-B912-4204F5056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11" y="4161367"/>
            <a:ext cx="4367911" cy="2229371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CB87F3E8-A40D-4B97-AA2E-8224AF3EC2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9768" y="2044235"/>
            <a:ext cx="5246077" cy="2769532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6C0CE4C4-0FDC-4506-9C27-80FE6D11C77D}"/>
              </a:ext>
            </a:extLst>
          </p:cNvPr>
          <p:cNvSpPr txBox="1"/>
          <p:nvPr/>
        </p:nvSpPr>
        <p:spPr>
          <a:xfrm>
            <a:off x="4884825" y="2709156"/>
            <a:ext cx="1459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Kvadratisk kostnadsfunksjon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92555C5D-4F30-4186-99B1-E5AE78E12622}"/>
              </a:ext>
            </a:extLst>
          </p:cNvPr>
          <p:cNvSpPr txBox="1"/>
          <p:nvPr/>
        </p:nvSpPr>
        <p:spPr>
          <a:xfrm>
            <a:off x="4884825" y="4756450"/>
            <a:ext cx="1459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Lineær kostnadsfunksjon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6C7182-35BD-430B-B260-D011C35C3419}"/>
              </a:ext>
            </a:extLst>
          </p:cNvPr>
          <p:cNvSpPr txBox="1"/>
          <p:nvPr/>
        </p:nvSpPr>
        <p:spPr>
          <a:xfrm>
            <a:off x="8835191" y="5014442"/>
            <a:ext cx="1459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Sprangvis lineær kostnadsfunksjon</a:t>
            </a:r>
          </a:p>
        </p:txBody>
      </p:sp>
    </p:spTree>
    <p:extLst>
      <p:ext uri="{BB962C8B-B14F-4D97-AF65-F5344CB8AC3E}">
        <p14:creationId xmlns:p14="http://schemas.microsoft.com/office/powerpoint/2010/main" val="249200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832" cy="1325563"/>
          </a:xfrm>
        </p:spPr>
        <p:txBody>
          <a:bodyPr/>
          <a:lstStyle/>
          <a:p>
            <a:r>
              <a:rPr lang="nb-NO" dirty="0"/>
              <a:t>Kostnadsfunksjoner ved flertjenesteproduksjon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29211" cy="435133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Når transportselskaper utfører flere ulike tjenester driver de med </a:t>
            </a:r>
            <a:r>
              <a:rPr lang="nb-NO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flertjenesteproduksjon</a:t>
            </a:r>
          </a:p>
          <a:p>
            <a:pPr>
              <a:spcBef>
                <a:spcPts val="600"/>
              </a:spcBef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Kostnadsfunksjoner som kan benyttes ved produksjon av to eller flere transporttjenester</a:t>
            </a:r>
          </a:p>
          <a:p>
            <a:pPr lvl="1">
              <a:spcBef>
                <a:spcPts val="600"/>
              </a:spcBef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Kvasilineær kostnadsfunksjon</a:t>
            </a:r>
          </a:p>
          <a:p>
            <a:pPr lvl="1">
              <a:spcBef>
                <a:spcPts val="600"/>
              </a:spcBef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Lineær kostnadsfunksjon</a:t>
            </a:r>
          </a:p>
          <a:p>
            <a:pPr lvl="1">
              <a:spcBef>
                <a:spcPts val="600"/>
              </a:spcBef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Cobb-Douglas-kostnadsfunksjon</a:t>
            </a:r>
          </a:p>
          <a:p>
            <a:pPr lvl="1">
              <a:spcBef>
                <a:spcPts val="600"/>
              </a:spcBef>
            </a:pPr>
            <a:endParaRPr lang="nb-NO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</a:pP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7B3501-F8CC-4D8D-B511-B9A9F32B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8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B34E0F5C-1DE0-45A6-9C9C-9CC4828C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39025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832" cy="1325563"/>
          </a:xfrm>
        </p:spPr>
        <p:txBody>
          <a:bodyPr/>
          <a:lstStyle/>
          <a:p>
            <a:r>
              <a:rPr lang="nb-NO" dirty="0"/>
              <a:t>Kostnadsfunksjoner ved produksjon av to transporttjenester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129211" cy="4351339"/>
              </a:xfrm>
            </p:spPr>
            <p:txBody>
              <a:bodyPr>
                <a:normAutofit/>
              </a:bodyPr>
              <a:lstStyle/>
              <a:p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Kvasilineær kostnadsfunksjon</a:t>
                </a:r>
              </a:p>
              <a:p>
                <a:pPr marL="457189" lvl="1" indent="0">
                  <a:spcAft>
                    <a:spcPts val="600"/>
                  </a:spcAft>
                  <a:buNone/>
                </a:pPr>
                <a:r>
                  <a:rPr lang="nb-NO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da-DK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da-DK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da-DK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da-DK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hvor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 , 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&lt;</m:t>
                        </m:r>
                      </m:e>
                    </m:d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0</m:t>
                    </m:r>
                  </m:oMath>
                </a14:m>
                <a:endParaRPr lang="nb-NO" sz="2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189" lvl="1" indent="0">
                  <a:spcAft>
                    <a:spcPts val="600"/>
                  </a:spcAft>
                  <a:buNone/>
                </a:pP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	Marginalkostnader: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  , 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 </m:t>
                    </m:r>
                  </m:oMath>
                </a14:m>
                <a:endParaRPr lang="nb-NO" sz="2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189" lvl="1" indent="0">
                  <a:buNone/>
                </a:pP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	Gjennomsnittskostnader: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nb-NO" sz="2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Lineær kostnadsfunksjon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nb-NO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da-DK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da-DK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hvor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 </m:t>
                    </m:r>
                  </m:oMath>
                </a14:m>
                <a:endParaRPr lang="nb-NO" sz="20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	Marginalkostnader: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0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nb-NO" sz="2000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og</a:t>
                </a:r>
                <a:r>
                  <a:rPr lang="nb-NO" sz="20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nb-NO" sz="20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nb-NO" sz="20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Gjennomsnittskostnader: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nb-NO" sz="2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endParaRPr lang="nb-NO" sz="2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129211" cy="4351339"/>
              </a:xfrm>
              <a:blipFill>
                <a:blip r:embed="rId2"/>
                <a:stretch>
                  <a:fillRect l="-767" t="-196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7B3501-F8CC-4D8D-B511-B9A9F32B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9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B34E0F5C-1DE0-45A6-9C9C-9CC4828C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71740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66AB18A1050A4EA13E1B2E1781C7BF" ma:contentTypeVersion="11" ma:contentTypeDescription="Opprett et nytt dokument." ma:contentTypeScope="" ma:versionID="1e64085e2479f3c661fe8f5051d7d147">
  <xsd:schema xmlns:xsd="http://www.w3.org/2001/XMLSchema" xmlns:xs="http://www.w3.org/2001/XMLSchema" xmlns:p="http://schemas.microsoft.com/office/2006/metadata/properties" xmlns:ns2="c1532be6-9719-43dc-9322-278e8dc6f819" xmlns:ns3="af24a3dc-0ef6-47de-9324-04157c1f80e0" targetNamespace="http://schemas.microsoft.com/office/2006/metadata/properties" ma:root="true" ma:fieldsID="f1f1f31aaaeebebbdae86cf8936863b1" ns2:_="" ns3:_="">
    <xsd:import namespace="c1532be6-9719-43dc-9322-278e8dc6f819"/>
    <xsd:import namespace="af24a3dc-0ef6-47de-9324-04157c1f80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32be6-9719-43dc-9322-278e8dc6f8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4a3dc-0ef6-47de-9324-04157c1f80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89221-33D3-4705-B20C-E454C5C91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532be6-9719-43dc-9322-278e8dc6f819"/>
    <ds:schemaRef ds:uri="af24a3dc-0ef6-47de-9324-04157c1f80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63184E-608C-499C-B687-B94897D9E4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D94AA-492E-47B1-894C-B120735BC9C4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1532be6-9719-43dc-9322-278e8dc6f8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2259</Words>
  <Application>Microsoft Office PowerPoint</Application>
  <PresentationFormat>Widescreen</PresentationFormat>
  <Paragraphs>227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Office-tema</vt:lpstr>
      <vt:lpstr>Direkte kostnader ved transportvirksomhet</vt:lpstr>
      <vt:lpstr>Direkte kostnader</vt:lpstr>
      <vt:lpstr>Sentrale kostnadsbegrep</vt:lpstr>
      <vt:lpstr> To typer av faste kostander</vt:lpstr>
      <vt:lpstr>Kostnader og produktivitet</vt:lpstr>
      <vt:lpstr>Noen vanlige kostnadsfunksjoner</vt:lpstr>
      <vt:lpstr>Noen vanlige kostnadsfunksjoner</vt:lpstr>
      <vt:lpstr>Kostnadsfunksjoner ved flertjenesteproduksjon</vt:lpstr>
      <vt:lpstr>Kostnadsfunksjoner ved produksjon av to transporttjenester </vt:lpstr>
      <vt:lpstr>Kostnadsfunksjoner ved flertjenesteproduksjon</vt:lpstr>
      <vt:lpstr>Kostnadsfunksjoner ved flertjenesteproduksjon</vt:lpstr>
      <vt:lpstr>Fordeling av kostnader ved flertjenesteproduksjon</vt:lpstr>
      <vt:lpstr>Stordriftsfordeler og stordriftsulemper</vt:lpstr>
      <vt:lpstr>Samdriftsfordeler</vt:lpstr>
      <vt:lpstr>Tetthetsfordeler</vt:lpstr>
      <vt:lpstr>Beregning av transportkostnader – lastebiltransport</vt:lpstr>
      <vt:lpstr>Beregning av transportkostnader – lastebiltransport</vt:lpstr>
      <vt:lpstr>Beregning av transportkostnader – personbiltransport</vt:lpstr>
      <vt:lpstr>Beregning av transportkostnader – personbiltransport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Transportøkonomi og transportsektoren</dc:title>
  <dc:creator>Gisle</dc:creator>
  <cp:lastModifiedBy>Gisle Solvoll</cp:lastModifiedBy>
  <cp:revision>71</cp:revision>
  <dcterms:created xsi:type="dcterms:W3CDTF">2021-02-15T08:39:24Z</dcterms:created>
  <dcterms:modified xsi:type="dcterms:W3CDTF">2021-06-21T12:37:03Z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0x0101009C66AB18A1050A4EA13E1B2E1781C7BF</vt:lpwstr>
  </property>
</Properties>
</file>