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4"/>
  </p:sldMasterIdLst>
  <p:notesMasterIdLst>
    <p:notesMasterId r:id="rId36"/>
  </p:notesMasterIdLst>
  <p:sldIdLst>
    <p:sldId id="275" r:id="rId5"/>
    <p:sldId id="322" r:id="rId6"/>
    <p:sldId id="274" r:id="rId7"/>
    <p:sldId id="326" r:id="rId8"/>
    <p:sldId id="328" r:id="rId9"/>
    <p:sldId id="327" r:id="rId10"/>
    <p:sldId id="329" r:id="rId11"/>
    <p:sldId id="330" r:id="rId12"/>
    <p:sldId id="462" r:id="rId13"/>
    <p:sldId id="463" r:id="rId14"/>
    <p:sldId id="464" r:id="rId15"/>
    <p:sldId id="419" r:id="rId16"/>
    <p:sldId id="420" r:id="rId17"/>
    <p:sldId id="421" r:id="rId18"/>
    <p:sldId id="325" r:id="rId19"/>
    <p:sldId id="422" r:id="rId20"/>
    <p:sldId id="331" r:id="rId21"/>
    <p:sldId id="423" r:id="rId22"/>
    <p:sldId id="424" r:id="rId23"/>
    <p:sldId id="425" r:id="rId24"/>
    <p:sldId id="426" r:id="rId25"/>
    <p:sldId id="332" r:id="rId26"/>
    <p:sldId id="333" r:id="rId27"/>
    <p:sldId id="428" r:id="rId28"/>
    <p:sldId id="429" r:id="rId29"/>
    <p:sldId id="427" r:id="rId30"/>
    <p:sldId id="324" r:id="rId31"/>
    <p:sldId id="430" r:id="rId32"/>
    <p:sldId id="431" r:id="rId33"/>
    <p:sldId id="432" r:id="rId34"/>
    <p:sldId id="335" r:id="rId3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nn Jørgensen" initials="FJ" lastIdx="8" clrIdx="0">
    <p:extLst>
      <p:ext uri="{19B8F6BF-5375-455C-9EA6-DF929625EA0E}">
        <p15:presenceInfo xmlns:p15="http://schemas.microsoft.com/office/powerpoint/2012/main" userId="Finn Jørgen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stil 1 – uthev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2" y="102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sle Solvoll" userId="c21c71a1-074c-40be-84e4-2aaef8b0ece3" providerId="ADAL" clId="{BDA61330-E0B3-451B-A7AB-3EF8AC96F962}"/>
    <pc:docChg chg="delSld">
      <pc:chgData name="Gisle Solvoll" userId="c21c71a1-074c-40be-84e4-2aaef8b0ece3" providerId="ADAL" clId="{BDA61330-E0B3-451B-A7AB-3EF8AC96F962}" dt="2021-06-21T12:42:54.545" v="1" actId="47"/>
      <pc:docMkLst>
        <pc:docMk/>
      </pc:docMkLst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174066759" sldId="25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267528336" sldId="25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845163109" sldId="25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917906300" sldId="26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205412661" sldId="26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367895113" sldId="26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731344109" sldId="26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806098161" sldId="26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81088771" sldId="26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78897301" sldId="26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803685193" sldId="26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886098597" sldId="26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114758825" sldId="27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012024192" sldId="27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874316229" sldId="272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4232581556" sldId="273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608622258" sldId="276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475430911" sldId="277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964490558" sldId="27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943868484" sldId="28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155939470" sldId="28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857088778" sldId="28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615887998" sldId="28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901217802" sldId="28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130714428" sldId="28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360981966" sldId="28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505451750" sldId="28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425886720" sldId="28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070585141" sldId="29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967278415" sldId="29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4616667" sldId="29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177734543" sldId="29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111904032" sldId="29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737064364" sldId="29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056222377" sldId="29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732315504" sldId="29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657371951" sldId="30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715231530" sldId="30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135124056" sldId="30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773203870" sldId="30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749354490" sldId="30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390252767" sldId="30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757574868" sldId="30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767696235" sldId="30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113784971" sldId="30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643632621" sldId="31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891379286" sldId="31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131345732" sldId="31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565946178" sldId="31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200074448" sldId="31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052029218" sldId="31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79577037" sldId="31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614896136" sldId="31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333548461" sldId="32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806006951" sldId="323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095654408" sldId="334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89067212" sldId="336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426788597" sldId="337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019873676" sldId="338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459963933" sldId="339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441039397" sldId="340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357979532" sldId="341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439302343" sldId="342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4128048807" sldId="343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215195611" sldId="344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7567107" sldId="345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488792871" sldId="346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526358417" sldId="347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503061961" sldId="348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504537535" sldId="349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90203525" sldId="351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085979219" sldId="352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000583073" sldId="353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042180609" sldId="354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54054875" sldId="355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253067530" sldId="357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580942407" sldId="358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990155282" sldId="359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305401253" sldId="36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219398618" sldId="36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959722677" sldId="36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482241560" sldId="36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946512610" sldId="36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04382187" sldId="36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569991426" sldId="36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289307653" sldId="36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098500595" sldId="36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052593384" sldId="36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62093926" sldId="37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909962136" sldId="37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545108776" sldId="37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053047924" sldId="37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858345932" sldId="37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832071670" sldId="37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166755245" sldId="37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731369930" sldId="37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542210010" sldId="37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392634109" sldId="37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09054216" sldId="38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091614474" sldId="38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822619832" sldId="38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856613435" sldId="38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07154883" sldId="38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055012295" sldId="38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085599194" sldId="38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100802594" sldId="38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492000879" sldId="38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717404781" sldId="38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2548592" sldId="39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824352517" sldId="39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358917359" sldId="39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437268453" sldId="39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454455786" sldId="39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557022084" sldId="39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001870607" sldId="39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233285033" sldId="39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01097354" sldId="39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899159591" sldId="39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257404198" sldId="40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533797558" sldId="40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828934395" sldId="40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878275561" sldId="40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300999270" sldId="40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4046644397" sldId="40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911373938" sldId="40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406758403" sldId="40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324096281" sldId="40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918718885" sldId="40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066159194" sldId="41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223024940" sldId="41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996607683" sldId="412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569845242" sldId="41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699247525" sldId="41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52121048" sldId="41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582516026" sldId="41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978407011" sldId="418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173441117" sldId="433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494774511" sldId="434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021987009" sldId="435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166017982" sldId="436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2504792211" sldId="437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430453137" sldId="438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60854802" sldId="439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099185125" sldId="440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960336308" sldId="441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901291049" sldId="442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436010520" sldId="443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580825855" sldId="444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061329618" sldId="445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692686840" sldId="446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578700820" sldId="447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642714972" sldId="448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1045112783" sldId="44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023303337" sldId="45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624122897" sldId="451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380456205" sldId="453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545957020" sldId="454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999163392" sldId="455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3449077201" sldId="456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06146642" sldId="457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794764819" sldId="458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178935546" sldId="459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338101448" sldId="460"/>
        </pc:sldMkLst>
      </pc:sldChg>
      <pc:sldChg chg="del">
        <pc:chgData name="Gisle Solvoll" userId="c21c71a1-074c-40be-84e4-2aaef8b0ece3" providerId="ADAL" clId="{BDA61330-E0B3-451B-A7AB-3EF8AC96F962}" dt="2021-06-21T12:42:33.262" v="0" actId="47"/>
        <pc:sldMkLst>
          <pc:docMk/>
          <pc:sldMk cId="2883589250" sldId="461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966672466" sldId="465"/>
        </pc:sldMkLst>
      </pc:sldChg>
      <pc:sldChg chg="del">
        <pc:chgData name="Gisle Solvoll" userId="c21c71a1-074c-40be-84e4-2aaef8b0ece3" providerId="ADAL" clId="{BDA61330-E0B3-451B-A7AB-3EF8AC96F962}" dt="2021-06-21T12:42:54.545" v="1" actId="47"/>
        <pc:sldMkLst>
          <pc:docMk/>
          <pc:sldMk cId="3459543163" sldId="4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5A955-EA5A-46D1-B80F-085796B420A2}" type="datetimeFigureOut">
              <a:rPr lang="nb-NO" smtClean="0"/>
              <a:t>21.06.2021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5646B-0753-4547-BC7A-EBB7AD2C62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147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BCBBC3-D1B2-4213-BC5C-92994F349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6E56AE-E668-48BA-856C-877773D1E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421675-D0C9-4CA9-86C9-4D86B958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15F2-4252-4401-8EC7-D42FB6B3CF18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E8702F-1DD8-48F6-ACA1-0510105D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DCFE67-A146-4702-973E-A686DA29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274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C615F6-AD43-4ED1-A06E-F5CD71E2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17FBCB-96E2-4133-9F6C-7491D231C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79C985-D2F2-4984-8E38-6603A696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A9EB-4582-4495-85F6-38560678593E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46479D-96B2-4091-A621-485E468F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D5DC56-68B8-4356-B3AD-D9CFD8FA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5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CB8B4DB-9799-4FA0-ADDB-C8AF14321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C06032-5C39-4BD6-A56D-AE684FE22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449A7D-C35A-406D-955E-975DF6B3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852-041E-4D13-B3D0-9847DD75724F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856FF7-EFE1-49C0-B701-FBDA0309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C9B827-3BC3-499A-B018-6B88F4EF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63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BE2615-0532-4ACB-AB87-6D1EE18C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77010A-4624-4C55-9A92-630ACCC54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6CE32E-D33D-4252-AC82-45AF4381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5912-C990-41B7-812A-AA9D08F36B9C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26CE1B-044F-420F-9565-A8479955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1FBEA2-A3B0-46D8-A091-715A9788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754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1577FE-0526-4852-8F6C-6A18E174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151086-5B3D-4A59-87D5-0C093768A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1DBD8B-14B7-44D9-9E10-41958AB8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25F1-095E-4AEE-9274-D259892B5626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35D641-8E8A-4102-98B4-988FB555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C6AB7B-63F2-40B8-8CB9-7A798663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790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D79AAE-E22C-4CB4-91A6-6CF3B400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31952D-9C8A-4AF8-9E60-4E64AB7E9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656160E-8150-4EF1-BD25-71BD2E492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D2793AA-5B24-498C-A445-8163B0AF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F0AC-74C2-4853-A0F2-3B8F6DC27BAF}" type="datetime1">
              <a:rPr lang="nb-NO" smtClean="0"/>
              <a:t>21.06.2021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CC9493E-0A9C-4E56-8CA8-4B69D9DA1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DF5608-9E72-4638-8187-DE3C41D3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726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558A47-ED6B-4367-81BF-E2E0DD53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4CDC23-C4DB-47AF-859D-10A83ED65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E7B01C-B761-42D9-B62F-6EB6DB465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8A3035B-92CF-462B-ACCA-56FE40BB3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294B3B4-B657-436F-ABBC-6D8829FEC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1E22CD7-2485-4C23-BF1D-71994B78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627C-D6A8-4B25-9575-87DB661F4A51}" type="datetime1">
              <a:rPr lang="nb-NO" smtClean="0"/>
              <a:t>21.06.2021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37DDA16-5FFE-4B00-A249-C13FA081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ACA4BE3-B734-4B53-988A-3EF9EAB7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487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866044-0119-4787-A619-70661B687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ACA3F4E-5697-465F-97D2-A2010869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D63A-6821-4DC5-8D46-3BE6D9249EB7}" type="datetime1">
              <a:rPr lang="nb-NO" smtClean="0"/>
              <a:t>21.06.2021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F41BBF3-1A0D-45C0-9801-2630A0E4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C32A510-9925-4841-AA61-C3A6D5B3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461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BBEFF5B-EDEA-4F1B-8977-60BA40D1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5DAD-DD4B-415B-9B36-192395D0BEBC}" type="datetime1">
              <a:rPr lang="nb-NO" smtClean="0"/>
              <a:t>21.06.2021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9EEF38A-3ADA-409F-A5D1-72CD2803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3F805C-0B43-43AE-BE48-A0D74873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481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674C40-5C8B-4D80-9D9D-E5363E61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73E73B-5826-49B2-95BB-55AF8BB53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300A931-7E0B-4551-8878-252949DB2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BC0A12D-540E-4D5E-ADAC-288C482E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BCB1-FA58-49D1-AE3B-0CD253AC9BA8}" type="datetime1">
              <a:rPr lang="nb-NO" smtClean="0"/>
              <a:t>21.06.2021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BF7B4A-5EC3-475C-8529-BE98CC28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39F692D-5F4A-4AB5-8EE5-3C745BAC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51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83435A-D039-48AD-A4F6-81C87E76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DBE9AD-6BA1-463C-B033-8C9B47F24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9FFDF37-A3EB-4ABE-B536-B03C85838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25CDE40-18CE-4659-AE2A-8A8B2054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CA2-9C05-4CC2-8648-8D4D026F923F}" type="datetime1">
              <a:rPr lang="nb-NO" smtClean="0"/>
              <a:t>21.06.2021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55795-C9E1-450F-8EB4-8E00E3BC0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BF5E37A-3305-4A0E-B5F9-090FCAD96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244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3906AFE-4AF8-4545-9509-F3F4BBE1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F31495-081C-4C85-A97D-56C8DA064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4AB8BC-590D-47CA-9851-7C4A58EFC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58008-7931-4C7E-B48A-24306184F6D0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6BE54B-761B-4E7B-B022-67DA37E9D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B27301-FF0D-4A6A-9E94-BD47CD29A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31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76F6D0-62F6-44DC-88BD-B852BD4A7B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nb-NO" dirty="0"/>
              <a:t>Regulering og organisering av transportsektoren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94A2D50-A479-440C-87C4-9FF079FB0E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nb-NO" sz="2800" dirty="0"/>
              <a:t>Kapittel 9</a:t>
            </a:r>
          </a:p>
          <a:p>
            <a:pPr>
              <a:lnSpc>
                <a:spcPct val="100000"/>
              </a:lnSpc>
            </a:pPr>
            <a:endParaRPr lang="nb-NO" sz="2800" dirty="0"/>
          </a:p>
          <a:p>
            <a:pPr>
              <a:lnSpc>
                <a:spcPct val="100000"/>
              </a:lnSpc>
            </a:pPr>
            <a:r>
              <a:rPr lang="nb-NO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«Anbudskonkurranser gir mulighet til reduserte offentlige tilskudd, slik at vi får mer samferdsel for hver tilskuddskrone»</a:t>
            </a:r>
            <a:endParaRPr lang="nb-NO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nb-NO" sz="28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7DF0C9F-79B6-42D3-B34C-80FF26A2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2F13A7DA-E178-45B5-889D-4A0DF8B5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4231065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8D55B6-F642-408D-BD99-32AE61DC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Overvelting av avgifter ved monopol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B1E2F6-74B1-4CCE-85F5-C47835A83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/>
              <a:t>Lineær etterspørselsfunksjon og konstante marginalkostnader</a:t>
            </a:r>
          </a:p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Selskapet vil velte nøyaktig halvparten av avgiften over på brukerne. Det gjelder uansett hvor stort markedet er, hvor følsom etterspørselen er overfor prisendringer og hvor høye marginalkostnadene er</a:t>
            </a:r>
          </a:p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Når stykkprisavgiften øker, vil selskapet redusere sitt tjenestetilbud. Jo mer følsom etterspørselen er overfor prisendringer desto mer vil tilbudet reduseres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nb-NO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Cobb</a:t>
            </a:r>
            <a:r>
              <a:rPr lang="nb-NO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-Douglas etterspørselsfunksjon og konstante marginalkostnader</a:t>
            </a:r>
          </a:p>
          <a:p>
            <a:pPr>
              <a:lnSpc>
                <a:spcPct val="107000"/>
              </a:lnSpc>
            </a:pPr>
            <a:r>
              <a:rPr lang="nb-NO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Når stykkprisavgiften øker med en enhet, vil selskapet øke prisen til brukerne med mer enn en enhet. Selskapet vil altså velte over </a:t>
            </a:r>
            <a:r>
              <a:rPr lang="nb-NO" sz="18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mer enn</a:t>
            </a:r>
            <a:r>
              <a:rPr lang="nb-NO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avgiftsøkningen til brukerne. Jo mindre elastisk etterspørsel, desto mer vil selskapet velte over på brukerne</a:t>
            </a:r>
          </a:p>
          <a:p>
            <a:pPr>
              <a:lnSpc>
                <a:spcPct val="107000"/>
              </a:lnSpc>
              <a:spcBef>
                <a:spcPts val="600"/>
              </a:spcBef>
            </a:pPr>
            <a:r>
              <a:rPr lang="nb-NO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Selskapet vil redusere sitt tjenestetilbud. Jo større markedet er, jo lavere marginalkostnadene er og jo mer priselastisk etterspørselen er, desto større blir reduksjonen i tilbudet 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nb-NO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nb-NO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nb-NO" sz="24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C9B81F2-1141-4509-8BBB-72C7B3D1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10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6CEC466C-5CC2-422F-83A8-E7A37D9E9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84024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9D7C0A-7409-4DA0-AC3B-A05E04C2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Avgifter eller direkte reguleringer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B8C4AD22-3493-4121-A53B-AB32A2C000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b-NO" sz="2400" dirty="0"/>
                  <a:t>Når myndighetene ikke kjenner kostnadene ved å kutte utslippene i enkelte sektorer, er avgifter å foretrekke</a:t>
                </a:r>
              </a:p>
              <a:p>
                <a:pPr marL="0" indent="0">
                  <a:buNone/>
                </a:pPr>
                <a:r>
                  <a:rPr lang="nb-NO" sz="2400" i="1" dirty="0"/>
                  <a:t>Eksempel: </a:t>
                </a:r>
                <a:r>
                  <a:rPr lang="nb-NO" sz="2400" dirty="0"/>
                  <a:t>Anta myndighetene har som mål å halvere samlet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sz="2400" dirty="0"/>
                  <a:t>-utslipp for flytrafikken og vegtrafikken</a:t>
                </a:r>
              </a:p>
              <a:p>
                <a:r>
                  <a:rPr lang="nb-NO" sz="2400" dirty="0"/>
                  <a:t>Alternativ 1: Redusere utslippene i begge næringer med 50 %</a:t>
                </a:r>
              </a:p>
              <a:p>
                <a:r>
                  <a:rPr lang="nb-NO" sz="2400" dirty="0"/>
                  <a:t>Alternativ 2: Innføre en lik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nb-NO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sz="2400" dirty="0"/>
                  <a:t> avgift per tonn utslipp i begge næringer som er så stor at samlet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sz="2400" dirty="0"/>
                  <a:t>-utslipp reduseres med 50 %.Utslippsreduksjonene vil da bli størst for den næringen hvor marginalkostnadene ved å redusere utslippene er lavest </a:t>
                </a:r>
              </a:p>
              <a:p>
                <a:r>
                  <a:rPr lang="nb-NO" sz="2400" dirty="0"/>
                  <a:t>Alternativ 2 vil da være den mest samfunnsøkonomiske effektive løsningen (se kapittel 9.6.6 i boken for en nærmere drøfting)</a:t>
                </a: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B8C4AD22-3493-4121-A53B-AB32A2C000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961" r="-580" b="-14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6C254B8-101B-4CE6-99B1-EDF56E79F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11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9675DA39-C98C-4692-A715-6C4AD1358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2433351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Fordelingsvirkninger av drivstoffavgifter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723021" cy="4530723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prisen bilistene betaler for drivstoffet før avgiften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blir pålagt og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prisen etter avgiften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𝐷</m:t>
                        </m:r>
                      </m:sup>
                    </m:sSubSup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er etterspørselskurven etter drivstoff for en bilist som kjører mye og er svært avhengig av bilen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𝐷</m:t>
                        </m:r>
                      </m:sup>
                    </m:sSubSup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𝑌</m:t>
                    </m:r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etterspørselskurven for en bilist som bruker bilen lite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Velferden for den bilisten som er lite avhengig av bilen vil reduseres med arealet (</a:t>
                </a:r>
                <a:r>
                  <a:rPr lang="nb-NO" sz="20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A+B)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Velferden for den som er mye avhengig av bilen vil reduseres med arealet (</a:t>
                </a:r>
                <a:r>
                  <a:rPr lang="nb-NO" sz="20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A+B+C+D)</a:t>
                </a:r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Førstnevnte bilist vil redusere drivstofforbruket med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mens den andre vil redusere forbruket med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723021" cy="4530723"/>
              </a:xfrm>
              <a:blipFill>
                <a:blip r:embed="rId2"/>
                <a:stretch>
                  <a:fillRect l="-959" t="-1882" r="-42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947206B-9B50-4520-A31B-2123FB71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12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71C792C8-529E-422A-8C91-F0981161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51C1F7C4-5089-4DEC-B486-D557BB45E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6054" y="1469276"/>
            <a:ext cx="5246077" cy="3332401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AAD5F6CA-0AED-45A0-B407-8DE8B9A067CF}"/>
              </a:ext>
            </a:extLst>
          </p:cNvPr>
          <p:cNvSpPr txBox="1"/>
          <p:nvPr/>
        </p:nvSpPr>
        <p:spPr>
          <a:xfrm>
            <a:off x="6756052" y="5079076"/>
            <a:ext cx="5246077" cy="83099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71446" indent="-171446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Figuren anskueliggjør konflikten mellom bilavhengighet og miljø. Økte drivstoffavgifter vil redusere bilbruken, men det vil gå mest ut over dem som er mest avhengige av bilen</a:t>
            </a:r>
            <a:endParaRPr lang="nb-N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89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Virkninger av bompengeavgifter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4"/>
                <a:ext cx="5830564" cy="2842629"/>
              </a:xfrm>
            </p:spPr>
            <p:txBody>
              <a:bodyPr>
                <a:normAutofit/>
              </a:bodyPr>
              <a:lstStyle/>
              <a:p>
                <a:r>
                  <a:rPr lang="nb-NO" sz="2000" dirty="0"/>
                  <a:t>Figuren illustrerer svingninger i trafikken over døgnet ved bompenger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𝑌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𝑡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viser trafikken i begge retninger på en innfarts­veg til en by over døgnet </a:t>
                </a:r>
                <a:r>
                  <a:rPr lang="nb-NO" sz="18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uten</a:t>
                </a:r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bompenger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viser trafikken hvis det innføres bompenger som er lik over døgnet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viser trafikken hvis det innføres rushtidsavgift slik at det blir dyrest å kjøre mellom kl. 07.00 og 09.00 og mellom kl. 15.00 og 17.00</a:t>
                </a:r>
                <a:endParaRPr lang="nb-NO" sz="18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4"/>
                <a:ext cx="5830564" cy="2842629"/>
              </a:xfrm>
              <a:blipFill>
                <a:blip r:embed="rId2"/>
                <a:stretch>
                  <a:fillRect l="-941" t="-21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947206B-9B50-4520-A31B-2123FB71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13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71C792C8-529E-422A-8C91-F0981161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2F17F34-FA4D-4E08-ADB5-2CE3BA9DE933}"/>
              </a:ext>
            </a:extLst>
          </p:cNvPr>
          <p:cNvSpPr txBox="1"/>
          <p:nvPr/>
        </p:nvSpPr>
        <p:spPr>
          <a:xfrm>
            <a:off x="6668765" y="4763575"/>
            <a:ext cx="5333363" cy="143116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71446" indent="-17144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Trafikkutjevningseffekten av bompenger avhenger av:</a:t>
            </a:r>
          </a:p>
          <a:p>
            <a:pPr marL="628635" lvl="1" indent="-171446">
              <a:buFont typeface="Arial" panose="020B0604020202020204" pitchFamily="34" charset="0"/>
              <a:buChar char="•"/>
            </a:pPr>
            <a:r>
              <a:rPr lang="nb-NO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Forskjellen mellom rushtidsavgiften og avgiften resten av døgnet</a:t>
            </a:r>
          </a:p>
          <a:p>
            <a:pPr marL="628635" lvl="1" indent="-171446">
              <a:buFont typeface="Arial" panose="020B0604020202020204" pitchFamily="34" charset="0"/>
              <a:buChar char="•"/>
            </a:pPr>
            <a:r>
              <a:rPr lang="nb-NO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 hvor stor grad de som reiser i rushtiden kan reise på andre tidspunkt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8386731-A374-43F1-AC0A-D3DA8F58AAA1}"/>
              </a:ext>
            </a:extLst>
          </p:cNvPr>
          <p:cNvSpPr txBox="1"/>
          <p:nvPr/>
        </p:nvSpPr>
        <p:spPr>
          <a:xfrm>
            <a:off x="838201" y="4763575"/>
            <a:ext cx="5582961" cy="143116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71446" indent="-17144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Trafikkreduksjonen av bompenger avhenger av:</a:t>
            </a:r>
          </a:p>
          <a:p>
            <a:pPr marL="628635" lvl="1" indent="-171446">
              <a:buFont typeface="Arial" panose="020B0604020202020204" pitchFamily="34" charset="0"/>
              <a:buChar char="•"/>
            </a:pPr>
            <a:r>
              <a:rPr lang="nb-NO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Hvor høy bompengeavgiften er</a:t>
            </a:r>
          </a:p>
          <a:p>
            <a:pPr marL="628635" lvl="1" indent="-171446">
              <a:buFont typeface="Arial" panose="020B0604020202020204" pitchFamily="34" charset="0"/>
              <a:buChar char="•"/>
            </a:pPr>
            <a:r>
              <a:rPr lang="nb-NO" sz="1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Hvor stor andel av trafikken på vegen som er lokaltrafikk</a:t>
            </a:r>
          </a:p>
          <a:p>
            <a:pPr marL="628635" lvl="1" indent="-171446">
              <a:buFont typeface="Arial" panose="020B0604020202020204" pitchFamily="34" charset="0"/>
              <a:buChar char="•"/>
            </a:pPr>
            <a:r>
              <a:rPr lang="nb-N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 bedre omkjøringsmuligheter som finnes</a:t>
            </a:r>
          </a:p>
          <a:p>
            <a:pPr marL="628635" lvl="1" indent="-171446">
              <a:buFont typeface="Arial" panose="020B0604020202020204" pitchFamily="34" charset="0"/>
              <a:buChar char="•"/>
            </a:pPr>
            <a:r>
              <a:rPr lang="nb-N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 bedre kollektivtilbudet til/fra byen er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6D1AFCF0-3B8F-435A-94BE-D57278790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765" y="1419647"/>
            <a:ext cx="5265819" cy="324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7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Vegprising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1016916" cy="4351339"/>
          </a:xfrm>
        </p:spPr>
        <p:txBody>
          <a:bodyPr>
            <a:normAutofit/>
          </a:bodyPr>
          <a:lstStyle/>
          <a:p>
            <a:r>
              <a:rPr lang="nb-NO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Null-utslippskjøretøy innebærer at dagens bilavgiftssystem må endres i retning av en eller annen form for vegprising</a:t>
            </a:r>
          </a:p>
          <a:p>
            <a:r>
              <a:rPr lang="nb-NO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Vegprising er «et system der trafikantene betaler en avgift som så langt mulig tilsvarer de marginale eksterne kostnader de påfører andre trafikanter og samfunns­medlemmer»</a:t>
            </a:r>
          </a:p>
          <a:p>
            <a:r>
              <a:rPr lang="nb-NO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Ved vegprising avvikles drivstoffavgiften, bompenger, deler av trafikkforsikrings­avgiften og vektårsavgiften for tunge kjøretøy og erstattes med en kilometeravgift</a:t>
            </a:r>
          </a:p>
          <a:p>
            <a:r>
              <a:rPr lang="nb-NO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Kilometeravgiften må tilsvare de eksterne kostnadene ulike kjøretøy forårsaker når og hvor de kjører – marginalkostnadsprising</a:t>
            </a:r>
          </a:p>
          <a:p>
            <a:r>
              <a:rPr lang="nb-NO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Vegprising etter marginalkostnadsprinsippet innebærer betydelig lavere transportkostnader i distriktene og betydelig høyere kostnader i byene</a:t>
            </a:r>
            <a:endParaRPr lang="nb-NO" sz="24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947206B-9B50-4520-A31B-2123FB71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14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71C792C8-529E-422A-8C91-F0981161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287548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Takster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4832" cy="4351339"/>
          </a:xfrm>
        </p:spPr>
        <p:txBody>
          <a:bodyPr/>
          <a:lstStyle/>
          <a:p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transporttilbud der staten eller fylkeskommunene kjøper transporttjenester er takstene et samferdselspolitisk virkemiddel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Følgende transporttilbud har takster som er helt eller delvis myndighetsbestemt: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Lokale buss- og båtruter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Innenlands fergetransport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Togtransport</a:t>
            </a:r>
          </a:p>
          <a:p>
            <a:pPr lvl="1">
              <a:lnSpc>
                <a:spcPct val="107000"/>
              </a:lnSpc>
            </a:pP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Regionale flyruter</a:t>
            </a:r>
          </a:p>
          <a:p>
            <a:pPr lvl="1">
              <a:lnSpc>
                <a:spcPct val="107000"/>
              </a:lnSpc>
            </a:pPr>
            <a:endParaRPr lang="nb-NO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947206B-9B50-4520-A31B-2123FB71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15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71C792C8-529E-422A-8C91-F0981161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2861846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Takstsystem og takstberegningsregler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6"/>
                <a:ext cx="5573804" cy="4530724"/>
              </a:xfrm>
            </p:spPr>
            <p:txBody>
              <a:bodyPr>
                <a:normAutofit/>
              </a:bodyPr>
              <a:lstStyle/>
              <a:p>
                <a:r>
                  <a:rPr lang="nb-NO" sz="2400" dirty="0"/>
                  <a:t>To hovedtyper av takstsystem</a:t>
                </a:r>
              </a:p>
              <a:p>
                <a:pPr lvl="1"/>
                <a:r>
                  <a:rPr lang="nb-NO" sz="2000" dirty="0"/>
                  <a:t>Enhetstakstsystemer</a:t>
                </a:r>
              </a:p>
              <a:p>
                <a:pPr lvl="1"/>
                <a:r>
                  <a:rPr lang="nb-NO" sz="2000" dirty="0"/>
                  <a:t>Avstandsbaserte takstsystemer</a:t>
                </a:r>
              </a:p>
              <a:p>
                <a:r>
                  <a:rPr lang="nb-NO" sz="2400" dirty="0"/>
                  <a:t>Takstberegningsregler; takstfunksjonen: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nb-NO" sz="2000" dirty="0"/>
                  <a:t>Alle takstfunksjoner har 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 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avstandsuavhengig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minste­takst i tillegg til et 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avstandsavhengig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påslag:</a:t>
                </a:r>
              </a:p>
              <a:p>
                <a:pPr marL="457189" lvl="1" indent="0">
                  <a:spcAft>
                    <a:spcPts val="600"/>
                  </a:spcAft>
                  <a:buNone/>
                </a:pPr>
                <a:r>
                  <a:rPr lang="nb-NO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sSup>
                      <m:sSup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nb-NO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nb-NO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sup>
                    </m:sSup>
                  </m:oMath>
                </a14:m>
                <a:endParaRPr lang="nb-NO" sz="2000" dirty="0"/>
              </a:p>
              <a:p>
                <a:pPr marL="457189" lvl="1" indent="0">
                  <a:buNone/>
                </a:pP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takst enkeltbillett voksen uten rabatt</a:t>
                </a:r>
              </a:p>
              <a:p>
                <a:pPr marL="457189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minstetakst</a:t>
                </a:r>
              </a:p>
              <a:p>
                <a:pPr marL="457189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området for minste­takst</a:t>
                </a:r>
              </a:p>
              <a:p>
                <a:pPr marL="457189" lvl="1" indent="0">
                  <a:buNone/>
                </a:pP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reiselengden</a:t>
                </a:r>
              </a:p>
              <a:p>
                <a:pPr marL="457189" lvl="1" indent="0">
                  <a:buNone/>
                </a:pP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parametere i takstfunksjonen</a:t>
                </a:r>
                <a:endParaRPr lang="nb-NO" sz="1800" dirty="0"/>
              </a:p>
              <a:p>
                <a:endParaRPr lang="nb-NO" sz="24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6"/>
                <a:ext cx="5573804" cy="4530724"/>
              </a:xfrm>
              <a:blipFill>
                <a:blip r:embed="rId2"/>
                <a:stretch>
                  <a:fillRect l="-1421" t="-1882" b="-9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EEAA95B-E8E7-450A-92B2-70C84570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16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6A1FF24-0716-4D07-8B0B-EE040AE6A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91F5E64-2D6A-4EBC-8270-F5EA53DCEB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122" y="1544976"/>
            <a:ext cx="5667703" cy="32321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D8BE8C15-4BA4-4B30-A973-4C815E16C308}"/>
                  </a:ext>
                </a:extLst>
              </p:cNvPr>
              <p:cNvSpPr txBox="1"/>
              <p:nvPr/>
            </p:nvSpPr>
            <p:spPr>
              <a:xfrm>
                <a:off x="6096002" y="4912060"/>
                <a:ext cx="5903495" cy="1323439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71446" indent="-171446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nb-NO" sz="15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Figuren viser et tenkt kilometerbasert takst­system med 3-kilometers soner 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5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5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nb-NO" sz="15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30 kr, </a:t>
                </a:r>
                <a14:m>
                  <m:oMath xmlns:m="http://schemas.openxmlformats.org/officeDocument/2006/math">
                    <m:r>
                      <a:rPr lang="nb-NO" sz="15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15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3 kr og </a:t>
                </a:r>
                <a14:m>
                  <m:oMath xmlns:m="http://schemas.openxmlformats.org/officeDocument/2006/math">
                    <m:r>
                      <a:rPr lang="nb-NO" sz="15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nb-NO" sz="15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(lineær takstfunksjon). Sonelengden for minstetaksten er 6 km, og øvrige sonelengder er 3 km</a:t>
                </a:r>
              </a:p>
              <a:p>
                <a:pPr marL="171446" indent="-171446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nb-NO" sz="15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Hvis vi tar vi trekker en rett linje mellom midt­punktene i kilometersonene kan takstfunksjonen skrives som: </a:t>
                </a:r>
                <a14:m>
                  <m:oMath xmlns:m="http://schemas.openxmlformats.org/officeDocument/2006/math">
                    <m:r>
                      <a:rPr lang="nb-NO" sz="15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nb-NO" sz="15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=30+</m:t>
                    </m:r>
                    <m:d>
                      <m:dPr>
                        <m:ctrlPr>
                          <a:rPr lang="nb-NO" sz="1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5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nb-NO" sz="15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−4,5</m:t>
                        </m:r>
                      </m:e>
                    </m:d>
                  </m:oMath>
                </a14:m>
                <a:endParaRPr lang="nb-NO" sz="15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D8BE8C15-4BA4-4B30-A973-4C815E16C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2" y="4912060"/>
                <a:ext cx="5903495" cy="1323439"/>
              </a:xfrm>
              <a:prstGeom prst="rect">
                <a:avLst/>
              </a:prstGeom>
              <a:blipFill>
                <a:blip r:embed="rId4"/>
                <a:stretch>
                  <a:fillRect l="-206" t="-457" b="-3653"/>
                </a:stretch>
              </a:blipFill>
              <a:ln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7986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Kjøp av transporttjenester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Fylkeskommunene og staten kjøper transporttjenester fra transportselskapene der markedet selv ikke klarer å tilby en kollektiv transportstandard som ivaretar myndighetenes mål­settinger</a:t>
            </a:r>
          </a:p>
          <a:p>
            <a:pPr lvl="1"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Kjøpene til fylkes­kommunene omfatter lokale buss- og båtruter, fergetjenester på fylkesveg­fergesamband</a:t>
            </a:r>
          </a:p>
          <a:p>
            <a:pPr lvl="1"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Statlige kjøp inkluderer fergetjenester på riksvegfergesamband, regionale flyruter persontransporttjenester med tog og person- og godstransport­tjenester med kystruten Bergen–Kirkenes</a:t>
            </a:r>
            <a:endParaRPr lang="nb-NO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Kjøpene skjer ved anbudskonkurranse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EEAA95B-E8E7-450A-92B2-70C84570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17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6A1FF24-0716-4D07-8B0B-EE040AE6A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2815130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Anbudskonkurranse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1000875" cy="4382671"/>
          </a:xfrm>
        </p:spPr>
        <p:txBody>
          <a:bodyPr>
            <a:normAutofit lnSpcReduction="10000"/>
          </a:bodyPr>
          <a:lstStyle/>
          <a:p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transportselskapet som kan drive en transporttjeneste mest mulig i tråd med de kriteriene som er lagt til grunn i anbudsspesifikasjonene vinner anbudskonkurransen</a:t>
            </a:r>
          </a:p>
          <a:p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Anbud er da en konkurranse </a:t>
            </a:r>
            <a:r>
              <a:rPr lang="nb-NO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markedet framfor konkurranse </a:t>
            </a:r>
            <a:r>
              <a:rPr lang="nb-NO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markedet</a:t>
            </a:r>
          </a:p>
          <a:p>
            <a:pPr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Årsaker til at anbud gir en samfunnsøkonomisk effektiv ressursutnyttelse:</a:t>
            </a:r>
          </a:p>
          <a:p>
            <a:pPr lvl="1"/>
            <a:r>
              <a:rPr lang="nb-NO" i="1" dirty="0"/>
              <a:t>Seleksjonseffekten</a:t>
            </a:r>
            <a:r>
              <a:rPr lang="nb-NO" dirty="0"/>
              <a:t>: Anbudskonkurransen gjør at vi kan finne det trafikkselskapet som kan produsere tjenesten til lavest kostnader ut fra spesifikasjonene i anbudsdokumentene</a:t>
            </a:r>
          </a:p>
          <a:p>
            <a:pPr lvl="1"/>
            <a:r>
              <a:rPr lang="nb-NO" i="1" dirty="0"/>
              <a:t>Insentiveffekten</a:t>
            </a:r>
            <a:r>
              <a:rPr lang="nb-NO" dirty="0"/>
              <a:t>: Selskapene ser at hvis de effektiviserer driften, kan de legge inn et bedre tilbud som øker sjansene for at de vinner anbudet</a:t>
            </a:r>
          </a:p>
          <a:p>
            <a:pPr lvl="1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E284679-D227-4EF6-B510-2B0D6803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18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42B97026-6F3A-462D-9EFE-813257E6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334880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Utforming av anbudskonkurransen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Effekten av en anbudskonkurranse avhenger av:</a:t>
            </a:r>
          </a:p>
          <a:p>
            <a:pPr lvl="1"/>
            <a:r>
              <a:rPr lang="nb-NO" dirty="0"/>
              <a:t>Anbudstype</a:t>
            </a:r>
          </a:p>
          <a:p>
            <a:pPr lvl="1"/>
            <a:r>
              <a:rPr lang="nb-NO" dirty="0"/>
              <a:t>Størrelsen på anbudspakkene</a:t>
            </a:r>
          </a:p>
          <a:p>
            <a:pPr lvl="1"/>
            <a:r>
              <a:rPr lang="nb-NO" dirty="0"/>
              <a:t>Kontraktens varighet</a:t>
            </a:r>
          </a:p>
          <a:p>
            <a:pPr lvl="1"/>
            <a:r>
              <a:rPr lang="nb-NO" dirty="0"/>
              <a:t>Regler knyttet til operatørskifte</a:t>
            </a:r>
          </a:p>
          <a:p>
            <a:r>
              <a:rPr lang="nb-NO" dirty="0"/>
              <a:t>Anbudstyper:</a:t>
            </a:r>
          </a:p>
          <a:p>
            <a:pPr lvl="1"/>
            <a:r>
              <a:rPr lang="nb-NO" dirty="0"/>
              <a:t>Åpen anbudskonkurranse</a:t>
            </a:r>
          </a:p>
          <a:p>
            <a:pPr lvl="1"/>
            <a:r>
              <a:rPr lang="nb-NO" dirty="0"/>
              <a:t>Begrenset anbudskonkurranse</a:t>
            </a:r>
          </a:p>
          <a:p>
            <a:pPr lvl="1"/>
            <a:r>
              <a:rPr lang="nb-NO" dirty="0"/>
              <a:t>Konkurransepreget dialog</a:t>
            </a:r>
          </a:p>
          <a:p>
            <a:pPr lvl="1"/>
            <a:r>
              <a:rPr lang="nb-NO" dirty="0"/>
              <a:t>Konkurranse med forhandling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E284679-D227-4EF6-B510-2B0D6803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19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42B97026-6F3A-462D-9EFE-813257E6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sp>
        <p:nvSpPr>
          <p:cNvPr id="4" name="Høyre klammeparentes 3">
            <a:extLst>
              <a:ext uri="{FF2B5EF4-FFF2-40B4-BE49-F238E27FC236}">
                <a16:creationId xmlns:a16="http://schemas.microsoft.com/office/drawing/2014/main" id="{42CBB8D7-C0CA-4F92-8A9E-0447213A0899}"/>
              </a:ext>
            </a:extLst>
          </p:cNvPr>
          <p:cNvSpPr/>
          <p:nvPr/>
        </p:nvSpPr>
        <p:spPr>
          <a:xfrm>
            <a:off x="5759117" y="4186989"/>
            <a:ext cx="336884" cy="16683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817BC0B-15B2-4AB7-8BB9-5F7E4E272A9C}"/>
              </a:ext>
            </a:extLst>
          </p:cNvPr>
          <p:cNvSpPr txBox="1"/>
          <p:nvPr/>
        </p:nvSpPr>
        <p:spPr>
          <a:xfrm>
            <a:off x="6254000" y="4790346"/>
            <a:ext cx="3728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Totalanbud eller driftsanbud</a:t>
            </a:r>
          </a:p>
        </p:txBody>
      </p:sp>
    </p:spTree>
    <p:extLst>
      <p:ext uri="{BB962C8B-B14F-4D97-AF65-F5344CB8AC3E}">
        <p14:creationId xmlns:p14="http://schemas.microsoft.com/office/powerpoint/2010/main" val="30211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Årsaker til at transportsektoren reguleres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Myndighetene begrunner reguleringer av transportsektoren ut fra:</a:t>
            </a:r>
          </a:p>
          <a:p>
            <a:pPr lvl="1"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Kontrollere for eksterne virkninger</a:t>
            </a:r>
          </a:p>
          <a:p>
            <a:pPr lvl="1"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Kontrollere for utnyttelse av markedsmakt</a:t>
            </a:r>
          </a:p>
          <a:p>
            <a:pPr lvl="1"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Kontrollere transportmateriell og aktørenes atferd</a:t>
            </a:r>
          </a:p>
          <a:p>
            <a:pPr lvl="1"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Sikre en minimum transportstandard</a:t>
            </a:r>
          </a:p>
          <a:p>
            <a:pPr lvl="1"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Sikre utbygging av transportinfrastrukturen</a:t>
            </a:r>
          </a:p>
          <a:p>
            <a:pPr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Reguleringene gjøres for at myndighetene skal kunne oppnå sine samferdselspolitiske målsettinger</a:t>
            </a:r>
            <a:endParaRPr lang="nb-NO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nb-NO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58B8DC2-2B63-46DE-913D-EAAD71F9B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982A5462-C355-471C-97E8-5600AC75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000361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Anbudskonkurranse – kontraktstyper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DBB4C62B-3259-498C-803A-E50E95052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90690"/>
            <a:ext cx="5157787" cy="5075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b-NO" sz="2800" b="0" dirty="0"/>
              <a:t>Bygging av infrastruktur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A918D669-44C7-48BB-BF98-50B3FBCB5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198289"/>
            <a:ext cx="5157787" cy="4087103"/>
          </a:xfrm>
        </p:spPr>
        <p:txBody>
          <a:bodyPr>
            <a:normAutofit/>
          </a:bodyPr>
          <a:lstStyle/>
          <a:p>
            <a:r>
              <a:rPr lang="nb-NO" sz="2400" dirty="0"/>
              <a:t>Byggherreansvar</a:t>
            </a:r>
          </a:p>
          <a:p>
            <a:pPr lvl="1"/>
            <a:r>
              <a:rPr lang="nb-NO" sz="2000" dirty="0"/>
              <a:t>Aktuell transportetat</a:t>
            </a:r>
          </a:p>
          <a:p>
            <a:r>
              <a:rPr lang="nb-NO" sz="2400" dirty="0"/>
              <a:t>Enhetspriskontrakter er vanlige</a:t>
            </a:r>
          </a:p>
          <a:p>
            <a:r>
              <a:rPr lang="nb-NO" sz="2400" dirty="0"/>
              <a:t>Entrepriseform</a:t>
            </a:r>
          </a:p>
          <a:p>
            <a:pPr lvl="1"/>
            <a:r>
              <a:rPr lang="nb-NO" sz="2000" dirty="0"/>
              <a:t>Utførelsesentreprise</a:t>
            </a:r>
          </a:p>
          <a:p>
            <a:pPr lvl="1"/>
            <a:r>
              <a:rPr lang="nb-NO" sz="2000" dirty="0"/>
              <a:t>Totalentreprise</a:t>
            </a:r>
          </a:p>
          <a:p>
            <a:r>
              <a:rPr lang="nb-NO" sz="2400" dirty="0"/>
              <a:t>OPS-kontrakter</a:t>
            </a:r>
          </a:p>
          <a:p>
            <a:pPr lvl="1"/>
            <a:r>
              <a:rPr lang="nb-NO" sz="2000" dirty="0"/>
              <a:t>Offentlig–privat samarbeid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D7BA90AE-8795-49FC-B515-EC74D8CD1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90688"/>
            <a:ext cx="5183188" cy="50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b-NO" sz="2800" b="0" dirty="0"/>
              <a:t>Drift av transporttilbud</a:t>
            </a:r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134A4444-8960-42D6-AC5D-DBDF12497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198288"/>
            <a:ext cx="5183188" cy="4087101"/>
          </a:xfrm>
        </p:spPr>
        <p:txBody>
          <a:bodyPr>
            <a:normAutofit/>
          </a:bodyPr>
          <a:lstStyle/>
          <a:p>
            <a:r>
              <a:rPr lang="nb-NO" sz="2400" dirty="0"/>
              <a:t>Kontrakt mellom </a:t>
            </a:r>
            <a:r>
              <a:rPr lang="nb-NO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oppdragsgiver (staten eller fylkeskommunene) og oppdragstaker (trafikkselskapene)</a:t>
            </a:r>
          </a:p>
          <a:p>
            <a:r>
              <a:rPr lang="nb-NO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Salderingskontrakter</a:t>
            </a:r>
          </a:p>
          <a:p>
            <a:r>
              <a:rPr lang="nb-NO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Rammetilskuddskontrakter</a:t>
            </a:r>
          </a:p>
          <a:p>
            <a:pPr lvl="1"/>
            <a:r>
              <a:rPr lang="nb-NO" sz="2000" dirty="0"/>
              <a:t>Netto tilskuddskontrakt</a:t>
            </a:r>
          </a:p>
          <a:p>
            <a:pPr lvl="1"/>
            <a:r>
              <a:rPr lang="nb-NO" sz="2000" dirty="0"/>
              <a:t>Brutto tilskuddskontrakt med eller uten insitamenter</a:t>
            </a:r>
          </a:p>
          <a:p>
            <a:r>
              <a:rPr lang="nb-NO" sz="2400" dirty="0"/>
              <a:t>Kontraktstype påvirker risikofordeling og informasjonsbehov (se figur neste side)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E284679-D227-4EF6-B510-2B0D6803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49564"/>
            <a:ext cx="2743200" cy="365125"/>
          </a:xfrm>
        </p:spPr>
        <p:txBody>
          <a:bodyPr/>
          <a:lstStyle/>
          <a:p>
            <a:fld id="{CBA2AAC3-4159-4417-A579-42160987BC17}" type="slidenum">
              <a:rPr lang="nb-NO" smtClean="0"/>
              <a:t>20</a:t>
            </a:fld>
            <a:endParaRPr lang="nb-NO"/>
          </a:p>
        </p:txBody>
      </p:sp>
      <p:sp>
        <p:nvSpPr>
          <p:cNvPr id="12" name="Plassholder for bunntekst 3">
            <a:extLst>
              <a:ext uri="{FF2B5EF4-FFF2-40B4-BE49-F238E27FC236}">
                <a16:creationId xmlns:a16="http://schemas.microsoft.com/office/drawing/2014/main" id="{578C5C8A-31A2-429D-9E48-EFB9D6FB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2808322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Anbudskonkurranse – kontraktstyper lokal kollektivtrafikk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6"/>
            <a:ext cx="5820623" cy="453072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nb-NO" sz="2400" dirty="0"/>
              <a:t>Netto tilskuddskontrakt</a:t>
            </a:r>
          </a:p>
          <a:p>
            <a:pPr lvl="1">
              <a:lnSpc>
                <a:spcPct val="100000"/>
              </a:lnSpc>
            </a:pPr>
            <a:r>
              <a:rPr lang="nb-NO" sz="2000" dirty="0"/>
              <a:t>Trafikkselskapet beholder trafikkinntektene</a:t>
            </a:r>
          </a:p>
          <a:p>
            <a:pPr lvl="1">
              <a:lnSpc>
                <a:spcPct val="100000"/>
              </a:lnSpc>
            </a:pPr>
            <a:r>
              <a:rPr lang="nb-NO" sz="2000" dirty="0"/>
              <a:t>Takstene bestemmes av fylkeskommunen</a:t>
            </a:r>
          </a:p>
          <a:p>
            <a:pPr lvl="1">
              <a:lnSpc>
                <a:spcPct val="100000"/>
              </a:lnSpc>
            </a:pPr>
            <a:r>
              <a:rPr lang="nb-NO" sz="2000" dirty="0"/>
              <a:t>Selskapet har både kostnads- og inntektsrisiko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nb-NO" sz="2000" dirty="0"/>
              <a:t>Selskapet må ha god markedskompetanse</a:t>
            </a:r>
          </a:p>
          <a:p>
            <a:pPr>
              <a:lnSpc>
                <a:spcPct val="100000"/>
              </a:lnSpc>
            </a:pPr>
            <a:r>
              <a:rPr lang="nb-NO" sz="2400" dirty="0"/>
              <a:t>Brutto tilskuddskontrakt</a:t>
            </a:r>
          </a:p>
          <a:p>
            <a:pPr lvl="1">
              <a:lnSpc>
                <a:spcPct val="100000"/>
              </a:lnSpc>
            </a:pPr>
            <a:r>
              <a:rPr lang="nb-NO" sz="2000" dirty="0"/>
              <a:t>Inntektene fra billettsalget går til fylkeskommunen</a:t>
            </a:r>
          </a:p>
          <a:p>
            <a:pPr lvl="1">
              <a:lnSpc>
                <a:spcPct val="100000"/>
              </a:lnSpc>
            </a:pPr>
            <a:r>
              <a:rPr lang="nb-NO" sz="2000" dirty="0"/>
              <a:t>Takstene bestemmes av fylkeskommunen</a:t>
            </a:r>
          </a:p>
          <a:p>
            <a:pPr lvl="1">
              <a:lnSpc>
                <a:spcPct val="100000"/>
              </a:lnSpc>
            </a:pPr>
            <a:r>
              <a:rPr lang="nb-NO" sz="2000" dirty="0"/>
              <a:t>Fylkeskommunen har inntektsrisiko og selskapet har kostnadsrisiko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nb-NO" sz="2000" dirty="0"/>
              <a:t>Fylkeskommunen må ha god markedskompetanse</a:t>
            </a:r>
          </a:p>
          <a:p>
            <a:pPr>
              <a:lnSpc>
                <a:spcPct val="100000"/>
              </a:lnSpc>
            </a:pPr>
            <a:r>
              <a:rPr lang="nb-NO" sz="2400" dirty="0"/>
              <a:t>En brutto tilskuddskontrakt inneholder ofte insitamenter som belønner selskapet når det gjør en god jobb (bonus) og straffer selskapet når det gjør en dårlig jobb (malus)</a:t>
            </a:r>
          </a:p>
          <a:p>
            <a:pPr lvl="1">
              <a:lnSpc>
                <a:spcPct val="100000"/>
              </a:lnSpc>
            </a:pPr>
            <a:endParaRPr lang="nb-NO" sz="20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E284679-D227-4EF6-B510-2B0D6803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21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42B97026-6F3A-462D-9EFE-813257E6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E76AF9D-CF96-4BB9-BB02-98164954F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823" y="1690688"/>
            <a:ext cx="5292996" cy="415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633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Løyver og direkte reguleringer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løyve gir rett til å drive transport mot vederlag og er en godkjenning fra myndighetene på at vi oppfyller kravene til å drive transportvirksomhet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Løyveordningen skal bidra til at transporten skjer på en sikker måte, at brukere får et godt transporttilbud, med tilfredsstillende kvalitet og god service samt at transporten skjer i henhold til regel- og avtaleverk om like konkurransevilkår</a:t>
            </a:r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E284679-D227-4EF6-B510-2B0D6803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22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42B97026-6F3A-462D-9EFE-813257E6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712483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Krav til transportinfrastruktur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68789" cy="4530723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Veganlegg</a:t>
            </a:r>
          </a:p>
          <a:p>
            <a:pPr lvl="1"/>
            <a:r>
              <a:rPr lang="nb-NO" dirty="0"/>
              <a:t>Krav til utforming av veganlegg er gitt i Håndbok N100 fra Statens vegvesen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Det stilles en rekke tekniske krav til anleggene når det gjelder bredde, kurvatur, bæreevne, belysning med mer</a:t>
            </a:r>
            <a:endParaRPr lang="nb-NO" dirty="0"/>
          </a:p>
          <a:p>
            <a:r>
              <a:rPr lang="nb-NO" dirty="0"/>
              <a:t>Jernbaneanlegg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Krav gjelder skinnegangen med tilhørende infrastruktur (sporvekslere og signalsystem) samt stasjoner og terminaler</a:t>
            </a:r>
          </a:p>
          <a:p>
            <a:r>
              <a:rPr lang="nb-NO" dirty="0"/>
              <a:t>Lufthavner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Lufthavnene sertifiseres og godkjennes av Luftfartstilsynet etter et felleseuropeisk regelverk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Regelverket for lufthavner finnes som forskrifter i bestemmelser for sivil luftfart (BSL) </a:t>
            </a:r>
          </a:p>
          <a:p>
            <a:r>
              <a:rPr lang="nb-NO" dirty="0"/>
              <a:t>Havner og farleder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Kravene til kommunale og private havneanlegg er ikke så spesifikke som for veganlegg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Farledsnormal er utarbeidet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304BDB-C472-450E-B179-4D3BEFE2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23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654824A-1DFD-4E94-9EEC-A01DDBF2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371616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Krav til transportmidler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68789" cy="4530723"/>
          </a:xfrm>
        </p:spPr>
        <p:txBody>
          <a:bodyPr>
            <a:normAutofit/>
          </a:bodyPr>
          <a:lstStyle/>
          <a:p>
            <a:r>
              <a:rPr lang="nb-NO" dirty="0"/>
              <a:t>Kjøretøy</a:t>
            </a:r>
          </a:p>
          <a:p>
            <a:pPr lvl="1"/>
            <a:r>
              <a:rPr lang="nb-NO" dirty="0"/>
              <a:t>EU-kontroll personbiler (hvert andre år) og større kjøretøy (hvert år)</a:t>
            </a:r>
          </a:p>
          <a:p>
            <a:r>
              <a:rPr lang="nb-NO" dirty="0"/>
              <a:t>Luftfartøy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Fly og helikopter er underlagt detaljerte vedlikeholds­prosedyrer</a:t>
            </a:r>
            <a:endParaRPr lang="nb-NO" dirty="0"/>
          </a:p>
          <a:p>
            <a:r>
              <a:rPr lang="nb-NO" dirty="0"/>
              <a:t>Tog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Lokomotiv og vogner skal godkjennes av Samferdselsdepartementet, og pålagt vedlikehold skal utføres på godkjente verksteder</a:t>
            </a:r>
            <a:endParaRPr lang="nb-NO" dirty="0"/>
          </a:p>
          <a:p>
            <a:r>
              <a:rPr lang="nb-NO" dirty="0"/>
              <a:t>Skip</a:t>
            </a:r>
          </a:p>
          <a:p>
            <a:pPr lvl="1"/>
            <a:r>
              <a:rPr lang="nb-NO" dirty="0"/>
              <a:t>Både passasjerskip, lasteskip og fiskefartøy kontrolleres regelmessig av myndighetene</a:t>
            </a:r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304BDB-C472-450E-B179-4D3BEFE2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24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654824A-1DFD-4E94-9EEC-A01DDBF2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22848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Krav til personell – spesielt førere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29212" cy="4530723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Vegtransport</a:t>
            </a:r>
          </a:p>
          <a:p>
            <a:pPr lvl="1"/>
            <a:r>
              <a:rPr lang="nb-NO" dirty="0"/>
              <a:t>Føreropplæring (teori- og praksisdel) med bestått førerprøve kvalifiserer for sertifikat</a:t>
            </a:r>
          </a:p>
          <a:p>
            <a:pPr lvl="1"/>
            <a:r>
              <a:rPr lang="nb-NO" dirty="0"/>
              <a:t>Kravene er strengere for buss og lastebiler enn for personbiler</a:t>
            </a:r>
          </a:p>
          <a:p>
            <a:r>
              <a:rPr lang="nb-NO" dirty="0"/>
              <a:t>Togtransport</a:t>
            </a:r>
          </a:p>
          <a:p>
            <a:pPr lvl="1"/>
            <a:r>
              <a:rPr lang="nb-NO" dirty="0"/>
              <a:t>Fagutdanning av lokomotivførere og trafikkledere ved </a:t>
            </a:r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Norsk fagskole for lokomotivførere</a:t>
            </a:r>
            <a:endParaRPr lang="nb-NO" dirty="0"/>
          </a:p>
          <a:p>
            <a:r>
              <a:rPr lang="nb-NO" dirty="0"/>
              <a:t>Flytransport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Pilotutdanningen kan tas i Forsvaret, ved godkjente studiesteder i utlandet og i 2020 også ved Universitetet i Tromsø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Flyselskapene har egne kurs for opplæring av kabinbesetning som flyvertinner, flyverter og pursere </a:t>
            </a:r>
            <a:endParaRPr lang="nb-NO" dirty="0"/>
          </a:p>
          <a:p>
            <a:r>
              <a:rPr lang="nb-NO" dirty="0"/>
              <a:t>Sjøtransport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For å bli offiser om bord på større lasteskip og passasjerskip kreves det både utdanning og praksis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Krav om obligatorisk båtførerbevis for alle personer som skal føre båter over 8 meter og/eller båter som har motorer over 25 hestekrefter</a:t>
            </a:r>
            <a:endParaRPr lang="nb-NO" dirty="0"/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304BDB-C472-450E-B179-4D3BEFE2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25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654824A-1DFD-4E94-9EEC-A01DDBF2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877149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Andre krav og regler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1016916" cy="4530723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Forbud mot rusmidler</a:t>
            </a:r>
          </a:p>
          <a:p>
            <a:pPr lvl="1"/>
            <a:r>
              <a:rPr lang="nb-NO" dirty="0"/>
              <a:t>Promillegrense på 0,2 i vegtrafikken (0,8 og 0,2 for henholdsvis båter under og over 15 meter)</a:t>
            </a:r>
          </a:p>
          <a:p>
            <a:pPr lvl="1"/>
            <a:r>
              <a:rPr lang="nb-NO" dirty="0"/>
              <a:t>Krav om </a:t>
            </a:r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alkolås i alle kjøretøy som driver persontransport med buss eller minibuss mot vederlag i Norge fra 2024</a:t>
            </a:r>
            <a:endParaRPr lang="nb-NO" dirty="0"/>
          </a:p>
          <a:p>
            <a:r>
              <a:rPr lang="nb-NO" dirty="0"/>
              <a:t>Trafikkregulerende tiltak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Formålet med trafikkregulerende tiltak er først og fremst å bedre trafikksikkerheten, men også å få en mer smidig trafikkavvikling slik at framkommeligheten øker</a:t>
            </a:r>
            <a:endParaRPr lang="nb-NO" dirty="0"/>
          </a:p>
          <a:p>
            <a:pPr lvl="1"/>
            <a:r>
              <a:rPr lang="nb-NO" dirty="0"/>
              <a:t>Fartsgrenser</a:t>
            </a:r>
          </a:p>
          <a:p>
            <a:pPr lvl="2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Høy hastighet er den viktigste årsaken til mange alvorlige trafikkulykker</a:t>
            </a:r>
          </a:p>
          <a:p>
            <a:pPr lvl="2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 generelle fartsgrensene i Norge er 50 km/t i tettbygde strøk og 80 km/t utenfor tettbygde strøk</a:t>
            </a:r>
          </a:p>
          <a:p>
            <a:pPr lvl="2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Spesielle</a:t>
            </a:r>
            <a:r>
              <a:rPr lang="nb-NO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fartsgrenser er 30 km/t, 40 km/t, 60 km/t, 70 km/t, 90 km/t, 100 km/t og 110 km/t</a:t>
            </a:r>
          </a:p>
          <a:p>
            <a:pPr lvl="1"/>
            <a:r>
              <a:rPr lang="nb-NO" dirty="0"/>
              <a:t>Vegskilting</a:t>
            </a:r>
          </a:p>
          <a:p>
            <a:pPr lvl="2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Vegskilting er et viktig virkemiddel for å påvirke trafikantenes atferd</a:t>
            </a:r>
          </a:p>
          <a:p>
            <a:pPr lvl="2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 viktigste skiltene er fareskilt, vikeplikts- og forkjørsskilt, forbudsskilt og påbudsskilt</a:t>
            </a:r>
          </a:p>
          <a:p>
            <a:pPr lvl="2"/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På grunn av vår begrensede kognitive kapasitet bør vi være restriktive med skilting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304BDB-C472-450E-B179-4D3BEFE2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26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654824A-1DFD-4E94-9EEC-A01DDBF2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088063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Samfunnsøkonomisk riktig fartsgrense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5"/>
                <a:ext cx="5995737" cy="4530723"/>
              </a:xfrm>
            </p:spPr>
            <p:txBody>
              <a:bodyPr>
                <a:normAutofit lnSpcReduction="10000"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Samfunnsøkonomiske riktige fartsgrenser (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) bør fastsettes ut fra en avveining av hensynet til å komme fort fram, trafikksikkerhet og miljø (se figuren)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𝑇𝐾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sammenhengen mellom trafikantenes tidskostnader per km og fartsgrensen på en veg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𝐸𝑈𝐾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sammenhengen mellom forventede ulykkeskostnader per km og fartsgrensen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𝐸𝐾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sammenhengen mellom andre eksterne kostnader per km (som for eksempel støy og CO</a:t>
                </a:r>
                <a:r>
                  <a:rPr lang="nb-NO" sz="1800" baseline="-25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-utslipp) som trafikantene påfører samfunnet og hastigheten når de kjører på vegen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𝑆𝐾</m:t>
                    </m:r>
                    <m:d>
                      <m:dPr>
                        <m:ctrlP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</m:d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som er summen av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𝑇𝐾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𝐸𝑈𝐾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𝐸𝐾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blir de samfunnsøkonomiske kostnadene per km på denne vegen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p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optimal fartsgrense</a:t>
                </a:r>
              </a:p>
              <a:p>
                <a:pPr lvl="1"/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Optimal fartsgrense (ekskl. eksterne kostnader) 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p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∗∗</m:t>
                        </m:r>
                      </m:sup>
                    </m:sSup>
                  </m:oMath>
                </a14:m>
                <a:endParaRPr lang="nb-NO" sz="18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5"/>
                <a:ext cx="5995737" cy="4530723"/>
              </a:xfrm>
              <a:blipFill>
                <a:blip r:embed="rId2"/>
                <a:stretch>
                  <a:fillRect l="-916" t="-1882" r="-111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5C5BF97-FBD9-47F5-B21D-99C471498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27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D2FAF937-56D1-4AC7-8DA9-167C0918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B21CDCC-B93D-4F11-8F77-CA2C9778C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445" y="2030497"/>
            <a:ext cx="5077707" cy="369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86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Informasjons- og holdningskampanjer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05600" cy="4351339"/>
          </a:xfrm>
        </p:spPr>
        <p:txBody>
          <a:bodyPr>
            <a:normAutofit/>
          </a:bodyPr>
          <a:lstStyle/>
          <a:p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Opplysningskampanjer for å bedre trafikksikkerheten er et mye brukt virkemiddel i Norge</a:t>
            </a:r>
          </a:p>
          <a:p>
            <a:pPr lvl="1"/>
            <a:r>
              <a:rPr lang="nb-NO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Informasjonskampanjer </a:t>
            </a:r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 som mål å gi pålitelig informasjon om hvilken risiko vi utsetter oss selv for ved hasardiøs kjøreatferd og manglende bruk av sikkerhetsutstyr i kjøretøyet</a:t>
            </a:r>
          </a:p>
          <a:p>
            <a:pPr lvl="1"/>
            <a:r>
              <a:rPr lang="nb-NO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Holdningskampanjer</a:t>
            </a:r>
            <a:r>
              <a:rPr lang="nb-NO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skal appellere til vår sosiale samvittighet slik at vi tar hensyn til at vår atferd i trafikken også påvirker andre trafikanters sikkerhet og miljøet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5C5BF97-FBD9-47F5-B21D-99C471498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28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D2FAF937-56D1-4AC7-8DA9-167C0918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1026" name="Picture 2" descr="bilbelte,, ungdom, | Ungdom dropper bilbeltet">
            <a:extLst>
              <a:ext uri="{FF2B5EF4-FFF2-40B4-BE49-F238E27FC236}">
                <a16:creationId xmlns:a16="http://schemas.microsoft.com/office/drawing/2014/main" id="{C24301E0-C29A-4566-9054-E194AB200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352" y="1318026"/>
            <a:ext cx="1824549" cy="283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l veien ">
            <a:extLst>
              <a:ext uri="{FF2B5EF4-FFF2-40B4-BE49-F238E27FC236}">
                <a16:creationId xmlns:a16="http://schemas.microsoft.com/office/drawing/2014/main" id="{8EEF8FB7-EB3A-4D3A-BF11-6EF0A88D7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181" y="3028949"/>
            <a:ext cx="2072019" cy="264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629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Kontroll og straffereaksjoner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5"/>
                <a:ext cx="11029951" cy="4351339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b-NO" sz="2400" dirty="0"/>
                  <a:t>Forventet straff (</a:t>
                </a:r>
                <a14:m>
                  <m:oMath xmlns:m="http://schemas.openxmlformats.org/officeDocument/2006/math">
                    <m:r>
                      <a:rPr lang="nb-NO" sz="2400" i="1" dirty="0">
                        <a:latin typeface="Cambria Math" panose="02040503050406030204" pitchFamily="18" charset="0"/>
                      </a:rPr>
                      <m:t>𝐸𝑆</m:t>
                    </m:r>
                  </m:oMath>
                </a14:m>
                <a:r>
                  <a:rPr lang="nb-NO" sz="2400" dirty="0"/>
                  <a:t>) </a:t>
                </a:r>
                <a:r>
                  <a:rPr lang="nb-NO" sz="2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er et bra mål på den avskrekkende effekten av å gjøre et lovbrudd</a:t>
                </a:r>
              </a:p>
              <a:p>
                <a:pPr marL="0" indent="0">
                  <a:buNone/>
                </a:pPr>
                <a:r>
                  <a:rPr lang="nb-NO" sz="2000" dirty="0">
                    <a:ea typeface="SimSu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𝐸𝑆</m:t>
                    </m:r>
                    <m:r>
                      <a:rPr lang="nb-NO" sz="2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𝑂𝑆</m:t>
                    </m:r>
                  </m:oMath>
                </a14:m>
                <a:endParaRPr lang="nb-NO" sz="2000" dirty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nb-NO" sz="2000" dirty="0"/>
                  <a:t>	</a:t>
                </a:r>
                <a14:m>
                  <m:oMath xmlns:m="http://schemas.openxmlformats.org/officeDocument/2006/math">
                    <m:r>
                      <a:rPr lang="nb-NO" sz="20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nb-NO" sz="2000" dirty="0"/>
                  <a:t> er </a:t>
                </a:r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oppdagelsessannsynligheten eller sjansene for å bli tatt og </a:t>
                </a:r>
                <a14:m>
                  <m:oMath xmlns:m="http://schemas.openxmlformats.org/officeDocument/2006/math">
                    <m:r>
                      <a:rPr lang="nb-NO" sz="2000" i="1" dirty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straffen hvis vi blir tatt</a:t>
                </a:r>
              </a:p>
              <a:p>
                <a14:m>
                  <m:oMath xmlns:m="http://schemas.openxmlformats.org/officeDocument/2006/math">
                    <m:r>
                      <a:rPr lang="nb-NO" sz="2400" i="1" dirty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𝐸𝑆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et godt mål på avskrekkingseffekten av et lovbrudd når vi er risikonøytrale</a:t>
                </a:r>
              </a:p>
              <a:p>
                <a:r>
                  <a:rPr lang="nb-NO" sz="24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Oppgave: </a:t>
                </a:r>
                <a:r>
                  <a:rPr lang="nb-NO" sz="2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Forklar hvorfor </a:t>
                </a:r>
                <a14:m>
                  <m:oMath xmlns:m="http://schemas.openxmlformats.org/officeDocument/2006/math">
                    <m:r>
                      <a:rPr lang="nb-NO" sz="2400" i="1" dirty="0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𝑂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r>
                      <a:rPr lang="nb-NO" sz="2400" i="1" dirty="0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</a:t>
                </a:r>
                <a:r>
                  <a:rPr lang="nb-NO" sz="24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komplementære </a:t>
                </a:r>
                <a:r>
                  <a:rPr lang="nb-NO" sz="2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virkemidler</a:t>
                </a:r>
                <a:endParaRPr lang="nb-NO" sz="24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5"/>
                <a:ext cx="11029951" cy="4351339"/>
              </a:xfrm>
              <a:blipFill>
                <a:blip r:embed="rId2"/>
                <a:stretch>
                  <a:fillRect l="-774" t="-196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5C5BF97-FBD9-47F5-B21D-99C471498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29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D2FAF937-56D1-4AC7-8DA9-167C0918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829F4764-A3A5-4954-AC4E-2DEB37137130}"/>
                  </a:ext>
                </a:extLst>
              </p:cNvPr>
              <p:cNvSpPr txBox="1"/>
              <p:nvPr/>
            </p:nvSpPr>
            <p:spPr>
              <a:xfrm>
                <a:off x="838200" y="4627095"/>
                <a:ext cx="10747159" cy="1554272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71446" indent="-171446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nb-NO" i="1" dirty="0">
                    <a:solidFill>
                      <a:schemeClr val="accent1">
                        <a:lumMod val="75000"/>
                      </a:schemeClr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Eksempel 1</a:t>
                </a:r>
                <a:r>
                  <a:rPr lang="nb-NO" dirty="0">
                    <a:solidFill>
                      <a:schemeClr val="accent1">
                        <a:lumMod val="75000"/>
                      </a:schemeClr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nb-NO" dirty="0">
                    <a:solidFill>
                      <a:schemeClr val="accent1">
                        <a:lumMod val="75000"/>
                      </a:schemeClr>
                    </a:solidFill>
                    <a:ea typeface="SimSun" panose="02010600030101010101" pitchFamily="2" charset="-122"/>
                    <a:cs typeface="Times New Roman" panose="02020603050405020304" pitchFamily="18" charset="0"/>
                  </a:rPr>
                  <a:t>Du parkerer ulovlig en time. Oppdagelsessannsynligheten er 20 prosent, og straffen hvis feilparkeringen oppdages er 500 kr. Da blir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𝐸𝑆</m:t>
                    </m:r>
                    <m:r>
                      <a:rPr lang="nb-NO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=0,2∙500=100</m:t>
                    </m:r>
                  </m:oMath>
                </a14:m>
                <a:r>
                  <a:rPr lang="nb-NO" dirty="0">
                    <a:solidFill>
                      <a:schemeClr val="accent1">
                        <a:lumMod val="75000"/>
                      </a:schemeClr>
                    </a:solidFill>
                    <a:ea typeface="SimSun" panose="02010600030101010101" pitchFamily="2" charset="-122"/>
                    <a:cs typeface="Times New Roman" panose="02020603050405020304" pitchFamily="18" charset="0"/>
                  </a:rPr>
                  <a:t> kr</a:t>
                </a:r>
                <a:endParaRPr lang="nb-NO" dirty="0">
                  <a:solidFill>
                    <a:schemeClr val="accent1">
                      <a:lumMod val="75000"/>
                    </a:schemeClr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71446" indent="-171446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nb-NO" i="1" dirty="0">
                    <a:solidFill>
                      <a:schemeClr val="accent1">
                        <a:lumMod val="75000"/>
                      </a:schemeClr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Eksempel 2</a:t>
                </a:r>
                <a:r>
                  <a:rPr lang="nb-NO" dirty="0">
                    <a:solidFill>
                      <a:schemeClr val="accent1">
                        <a:lumMod val="75000"/>
                      </a:schemeClr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nb-NO" dirty="0">
                    <a:solidFill>
                      <a:schemeClr val="accent1">
                        <a:lumMod val="75000"/>
                      </a:schemeClr>
                    </a:solidFill>
                    <a:ea typeface="SimSun" panose="02010600030101010101" pitchFamily="2" charset="-122"/>
                    <a:cs typeface="Times New Roman" panose="02020603050405020304" pitchFamily="18" charset="0"/>
                  </a:rPr>
                  <a:t>Du kjører 20 km/t over fartsgrensen i en 50 kilometersone hvor det er automatisk trafikkontroll. Boten (straffen) er da 5 850 kr og sjansene for å bli tatt er 10 prosent (andel av tiden fotoboksen er virksom). Da blir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𝐸𝑆</m:t>
                    </m:r>
                    <m:r>
                      <a:rPr lang="nb-NO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=0,10∙5 850=585</m:t>
                    </m:r>
                  </m:oMath>
                </a14:m>
                <a:r>
                  <a:rPr lang="nb-NO" dirty="0">
                    <a:solidFill>
                      <a:schemeClr val="accent1">
                        <a:lumMod val="75000"/>
                      </a:schemeClr>
                    </a:solidFill>
                    <a:ea typeface="SimSun" panose="02010600030101010101" pitchFamily="2" charset="-122"/>
                    <a:cs typeface="Times New Roman" panose="02020603050405020304" pitchFamily="18" charset="0"/>
                  </a:rPr>
                  <a:t> kr</a:t>
                </a:r>
                <a:endParaRPr lang="nb-NO" dirty="0">
                  <a:solidFill>
                    <a:schemeClr val="accent1">
                      <a:lumMod val="75000"/>
                    </a:schemeClr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829F4764-A3A5-4954-AC4E-2DEB37137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27095"/>
                <a:ext cx="10747159" cy="1554272"/>
              </a:xfrm>
              <a:prstGeom prst="rect">
                <a:avLst/>
              </a:prstGeom>
              <a:blipFill>
                <a:blip r:embed="rId3"/>
                <a:stretch>
                  <a:fillRect l="-340" t="-1556" r="-680" b="-5058"/>
                </a:stretch>
              </a:blipFill>
              <a:ln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98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Ansvaret for transportsektoren og transportinfrastrukturen i Norge er delt mellom flere aktører</a:t>
            </a:r>
          </a:p>
          <a:p>
            <a:pPr lvl="1"/>
            <a:r>
              <a:rPr lang="nb-NO" dirty="0"/>
              <a:t>Luftfarten</a:t>
            </a:r>
          </a:p>
          <a:p>
            <a:pPr lvl="2"/>
            <a:r>
              <a:rPr lang="nb-NO" dirty="0"/>
              <a:t>Luftfartstilsynet, Avinor</a:t>
            </a:r>
          </a:p>
          <a:p>
            <a:pPr lvl="1"/>
            <a:r>
              <a:rPr lang="nb-NO" dirty="0"/>
              <a:t>Vegsektoren</a:t>
            </a:r>
          </a:p>
          <a:p>
            <a:pPr lvl="2"/>
            <a:r>
              <a:rPr lang="nb-NO" dirty="0"/>
              <a:t>Statens vegvesen, Nye Veier AS</a:t>
            </a:r>
          </a:p>
          <a:p>
            <a:pPr lvl="1"/>
            <a:r>
              <a:rPr lang="nb-NO" dirty="0"/>
              <a:t>Jernbanesektoren</a:t>
            </a:r>
          </a:p>
          <a:p>
            <a:pPr lvl="2"/>
            <a:r>
              <a:rPr lang="nb-NO" dirty="0"/>
              <a:t>Jernbanedirektoratet, </a:t>
            </a:r>
            <a:r>
              <a:rPr lang="nb-NO" dirty="0" err="1"/>
              <a:t>BaneNOR</a:t>
            </a:r>
            <a:r>
              <a:rPr lang="nb-NO" dirty="0"/>
              <a:t>, Norske tog AS med flere</a:t>
            </a:r>
          </a:p>
          <a:p>
            <a:pPr lvl="1"/>
            <a:r>
              <a:rPr lang="nb-NO" dirty="0"/>
              <a:t>Havner og farleder</a:t>
            </a:r>
          </a:p>
          <a:p>
            <a:pPr lvl="2"/>
            <a:r>
              <a:rPr lang="nb-NO" dirty="0"/>
              <a:t>Kystverket, kommunene, private</a:t>
            </a:r>
          </a:p>
          <a:p>
            <a:pPr lvl="2"/>
            <a:endParaRPr lang="nb-NO" dirty="0"/>
          </a:p>
          <a:p>
            <a:pPr lvl="1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676230E-5F57-469B-A35B-FD3E23BF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3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A1F5AE16-6CBA-44AD-8A31-C06637BC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838855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1DE577-9E91-4C44-A93B-42074D97C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Straffereaksjoner for trafikklovbrudd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8B6FD9-4073-4DEA-A7F0-10FFD730F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4"/>
            <a:ext cx="5374212" cy="4530725"/>
          </a:xfrm>
        </p:spPr>
        <p:txBody>
          <a:bodyPr>
            <a:normAutofit fontScale="92500" lnSpcReduction="10000"/>
          </a:bodyPr>
          <a:lstStyle/>
          <a:p>
            <a:r>
              <a:rPr lang="nb-NO" sz="2000" dirty="0"/>
              <a:t>Forenklede forelegg</a:t>
            </a:r>
          </a:p>
          <a:p>
            <a:pPr lvl="1"/>
            <a:r>
              <a:rPr lang="nb-NO" sz="1800" dirty="0"/>
              <a:t>Mindre alvorlige lovbrudd</a:t>
            </a:r>
          </a:p>
          <a:p>
            <a:r>
              <a:rPr lang="nb-NO" sz="2000" dirty="0"/>
              <a:t>Inndragning av lisenser</a:t>
            </a:r>
          </a:p>
          <a:p>
            <a:pPr lvl="1"/>
            <a:r>
              <a:rPr lang="nb-NO" sz="1800" dirty="0"/>
              <a:t>Alvorlige lovbrudd</a:t>
            </a:r>
          </a:p>
          <a:p>
            <a:r>
              <a:rPr lang="nb-NO" sz="2000" dirty="0"/>
              <a:t>Fengselsstraff</a:t>
            </a:r>
          </a:p>
          <a:p>
            <a:pPr lvl="1"/>
            <a:r>
              <a:rPr lang="nb-NO" sz="1800" dirty="0"/>
              <a:t>Svært alvorlige lovbrudd</a:t>
            </a:r>
          </a:p>
          <a:p>
            <a:r>
              <a:rPr lang="nb-NO" sz="2000" dirty="0"/>
              <a:t>Prikkbelastning av førerkort</a:t>
            </a:r>
          </a:p>
          <a:p>
            <a:pPr lvl="1"/>
            <a:r>
              <a:rPr lang="nb-NO" sz="1800" dirty="0"/>
              <a:t>Mindre alvorlige lovbrudd</a:t>
            </a:r>
          </a:p>
          <a:p>
            <a:r>
              <a:rPr lang="nb-NO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Samfunns­økonomisk er det langt billigere å øke bøtenivået enn å øke oppdagelsessannsynligheten</a:t>
            </a:r>
          </a:p>
          <a:p>
            <a:r>
              <a:rPr lang="nb-NO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 bør vi i størst mulig grad bruke bøter, i stedet for fengsel, som straff, og straffen bør settes så «høyt som mulig»</a:t>
            </a:r>
          </a:p>
          <a:p>
            <a:r>
              <a:rPr lang="nb-NO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Svært høye bøter rammer spesielt fattige og kan komme i konflikt med folks rettsfølelse</a:t>
            </a:r>
            <a:endParaRPr lang="nb-NO" sz="20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FAAB8F0-E39D-4F18-89CE-D38EF215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30</a:t>
            </a:fld>
            <a:endParaRPr lang="nb-NO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D486D580-9317-4A7A-92EB-8ED590AEE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217709"/>
              </p:ext>
            </p:extLst>
          </p:nvPr>
        </p:nvGraphicFramePr>
        <p:xfrm>
          <a:off x="6132513" y="1844894"/>
          <a:ext cx="5887852" cy="3519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1963">
                  <a:extLst>
                    <a:ext uri="{9D8B030D-6E8A-4147-A177-3AD203B41FA5}">
                      <a16:colId xmlns:a16="http://schemas.microsoft.com/office/drawing/2014/main" val="2768442253"/>
                    </a:ext>
                  </a:extLst>
                </a:gridCol>
                <a:gridCol w="1471963">
                  <a:extLst>
                    <a:ext uri="{9D8B030D-6E8A-4147-A177-3AD203B41FA5}">
                      <a16:colId xmlns:a16="http://schemas.microsoft.com/office/drawing/2014/main" val="1894551263"/>
                    </a:ext>
                  </a:extLst>
                </a:gridCol>
                <a:gridCol w="1471963">
                  <a:extLst>
                    <a:ext uri="{9D8B030D-6E8A-4147-A177-3AD203B41FA5}">
                      <a16:colId xmlns:a16="http://schemas.microsoft.com/office/drawing/2014/main" val="4222717167"/>
                    </a:ext>
                  </a:extLst>
                </a:gridCol>
                <a:gridCol w="1471963">
                  <a:extLst>
                    <a:ext uri="{9D8B030D-6E8A-4147-A177-3AD203B41FA5}">
                      <a16:colId xmlns:a16="http://schemas.microsoft.com/office/drawing/2014/main" val="4157768758"/>
                    </a:ext>
                  </a:extLst>
                </a:gridCol>
              </a:tblGrid>
              <a:tr h="166285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1100" dirty="0">
                          <a:effectLst/>
                        </a:rPr>
                        <a:t>Fartsoverskridelser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1100" dirty="0">
                          <a:effectLst/>
                        </a:rPr>
                        <a:t>Fartsgrenser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88303"/>
                  </a:ext>
                </a:extLst>
              </a:tr>
              <a:tr h="16628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30-60 km soner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70-90 km soner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90 km soner og høyere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198693"/>
                  </a:ext>
                </a:extLst>
              </a:tr>
              <a:tr h="1662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&lt; 5 km/t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850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850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850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4929682"/>
                  </a:ext>
                </a:extLst>
              </a:tr>
              <a:tr h="1947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 dirty="0">
                          <a:effectLst/>
                        </a:rPr>
                        <a:t>6</a:t>
                      </a:r>
                      <a:r>
                        <a:rPr lang="nb-NO" sz="1200" dirty="0">
                          <a:effectLst/>
                        </a:rPr>
                        <a:t>–</a:t>
                      </a:r>
                      <a:r>
                        <a:rPr lang="nb-NO" sz="1100" dirty="0">
                          <a:effectLst/>
                        </a:rPr>
                        <a:t>10 km/t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2 250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2 250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2 250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7768714"/>
                  </a:ext>
                </a:extLst>
              </a:tr>
              <a:tr h="1947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11</a:t>
                      </a: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1100">
                          <a:effectLst/>
                        </a:rPr>
                        <a:t>15 km/t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4 050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3 600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3 600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877643"/>
                  </a:ext>
                </a:extLst>
              </a:tr>
              <a:tr h="1947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16</a:t>
                      </a: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1100">
                          <a:effectLst/>
                        </a:rPr>
                        <a:t>20 km/t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5 850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5 000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5 000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997434"/>
                  </a:ext>
                </a:extLst>
              </a:tr>
              <a:tr h="1947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21</a:t>
                      </a: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1100">
                          <a:effectLst/>
                        </a:rPr>
                        <a:t>25 km/t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9 050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6 800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6 800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067572"/>
                  </a:ext>
                </a:extLst>
              </a:tr>
              <a:tr h="3401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26–30 km/t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Førerkortbeslag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9 050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9 050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424776"/>
                  </a:ext>
                </a:extLst>
              </a:tr>
              <a:tr h="3401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31</a:t>
                      </a: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1100">
                          <a:effectLst/>
                        </a:rPr>
                        <a:t>35 km/t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Førerkortbeslag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10 850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10 850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963970"/>
                  </a:ext>
                </a:extLst>
              </a:tr>
              <a:tr h="3401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36</a:t>
                      </a: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1100">
                          <a:effectLst/>
                        </a:rPr>
                        <a:t>40 km/t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Førerkortbeslag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Førerkortbeslag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11 300 kr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754136"/>
                  </a:ext>
                </a:extLst>
              </a:tr>
              <a:tr h="3401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41</a:t>
                      </a: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1100">
                          <a:effectLst/>
                        </a:rPr>
                        <a:t>45 km/t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Førerkortbeslag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Førerkortbeslag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Førerkortbeslag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3322393"/>
                  </a:ext>
                </a:extLst>
              </a:tr>
              <a:tr h="166285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Andre trafikklovbrudd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396630"/>
                  </a:ext>
                </a:extLst>
              </a:tr>
              <a:tr h="340191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1100" dirty="0">
                          <a:effectLst/>
                        </a:rPr>
                        <a:t>Manglende bruk av bilbelte: 2 450 kr. Hvis barn under 15 år ikke er sikret, får du i tillegg to prikker i førerkortet.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444"/>
                  </a:ext>
                </a:extLst>
              </a:tr>
              <a:tr h="166285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>
                          <a:effectLst/>
                        </a:rPr>
                        <a:t>Bruk av håndholdt mobiltelefon: 5 000 kr og tre prikker i førerkortet.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665446"/>
                  </a:ext>
                </a:extLst>
              </a:tr>
              <a:tr h="166285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nb-NO" sz="1100" dirty="0">
                          <a:effectLst/>
                        </a:rPr>
                        <a:t>Kjøring i strid med skilt. 5 850 kr.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50477"/>
                  </a:ext>
                </a:extLst>
              </a:tr>
            </a:tbl>
          </a:graphicData>
        </a:graphic>
      </p:graphicFrame>
      <p:sp>
        <p:nvSpPr>
          <p:cNvPr id="8" name="TekstSylinder 7">
            <a:extLst>
              <a:ext uri="{FF2B5EF4-FFF2-40B4-BE49-F238E27FC236}">
                <a16:creationId xmlns:a16="http://schemas.microsoft.com/office/drawing/2014/main" id="{C8FB6258-31E4-4E07-AD52-8D9BE9BA071B}"/>
              </a:ext>
            </a:extLst>
          </p:cNvPr>
          <p:cNvSpPr txBox="1"/>
          <p:nvPr/>
        </p:nvSpPr>
        <p:spPr>
          <a:xfrm>
            <a:off x="6132513" y="5483144"/>
            <a:ext cx="5887851" cy="83099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171446" indent="-171446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Bøter </a:t>
            </a:r>
            <a:r>
              <a:rPr lang="nb-NO" sz="1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har kun en </a:t>
            </a:r>
            <a:r>
              <a:rPr lang="nb-NO" sz="1200" i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avskrekkende effekt</a:t>
            </a:r>
            <a:r>
              <a:rPr lang="nb-NO" sz="1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og forhindrer ikke at lovbryterne kan fortsette sin virksomhet. Kommer de i fengsel, kan de ikke gjøre noe galt. Det samme kan også sies hvis de mister førerkortet, eller retten til å utføre sin næringsvirksomhet, for eksempel når lastebileiere får kjøreforbud for sine biler</a:t>
            </a:r>
            <a:endParaRPr lang="nb-NO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lassholder for bunntekst 3">
            <a:extLst>
              <a:ext uri="{FF2B5EF4-FFF2-40B4-BE49-F238E27FC236}">
                <a16:creationId xmlns:a16="http://schemas.microsoft.com/office/drawing/2014/main" id="{64E6948B-3286-490C-A82B-C397559BF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9921438-87C5-4B63-BD1A-4B0D06A4FB73}"/>
              </a:ext>
            </a:extLst>
          </p:cNvPr>
          <p:cNvSpPr txBox="1"/>
          <p:nvPr/>
        </p:nvSpPr>
        <p:spPr>
          <a:xfrm>
            <a:off x="6096000" y="138322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Nivåene på forenklede forelegg i 2021 for noen vanlige trafikklovbrudd på vegene (Kilde: lovdata.no)</a:t>
            </a:r>
            <a:endParaRPr lang="nb-NO" sz="1200" i="1" dirty="0"/>
          </a:p>
        </p:txBody>
      </p:sp>
    </p:spTree>
    <p:extLst>
      <p:ext uri="{BB962C8B-B14F-4D97-AF65-F5344CB8AC3E}">
        <p14:creationId xmlns:p14="http://schemas.microsoft.com/office/powerpoint/2010/main" val="651573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Utilsiktede virkninger av sikkerhetstiltak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963653" cy="453072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Bilførerne er til en viss grad rasjonelle individer som velger en kjøreatferd som gir dem størst mulig nytte</a:t>
                </a:r>
              </a:p>
              <a:p>
                <a:pPr>
                  <a:spcAft>
                    <a:spcPts val="6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Tankegangen rundt «risikokompensasjon» eller «moralsk hasard» kan illustreres som i figuren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𝐸𝑈𝐾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viser sammenhengen mellom forventede ulykkeskostnader per kilometer og hastighet (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) før forbedring av en veg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𝐸𝑈𝐾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viser tilsvarende sammenheng etter at vegen er blitt utbedret</a:t>
                </a:r>
              </a:p>
              <a:p>
                <a:pPr lvl="1"/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Før veg­utbedringen vil bilene ha hastigheten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og forventede ulykkeskostnader blir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𝐸𝑈𝐾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Etter utbedring, vil forventede ulykkeskostnader reduseres til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𝐸𝑈𝐾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når bilene har samme hastighet</a:t>
                </a:r>
              </a:p>
              <a:p>
                <a:pPr lvl="1"/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Hvis bilenes hastighet øker fra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til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vil forventede ulykkeskostnader bare reduseres til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𝐸𝑈𝐾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Økningen i bilenes hastighet med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nb-NO" sz="16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  <m:r>
                      <a:rPr lang="nb-NO" sz="16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det økonomene kaller for </a:t>
                </a:r>
                <a:r>
                  <a:rPr lang="nb-NO" sz="16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moralsk hasard-tilpasning</a:t>
                </a:r>
              </a:p>
              <a:p>
                <a:pPr lvl="1"/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Hvis bilistene øker hastigheten slik at den overstiger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etter vegutbedringen, øker ulykkesomfanget</a:t>
                </a:r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963653" cy="4530723"/>
              </a:xfrm>
              <a:blipFill>
                <a:blip r:embed="rId2"/>
                <a:stretch>
                  <a:fillRect l="-818" t="-1747" r="-1738" b="-13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86F1597-F9D7-4730-A77D-93F09C066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31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DFF6E714-8AB9-451D-8555-1B231D919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135CDD8-3251-40A9-A5B1-D8C0D979C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6085" y="1960313"/>
            <a:ext cx="5115916" cy="378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1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Ansvarsdeling i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B604118-84C2-455F-B49D-D527CAF0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4</a:t>
            </a:fld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66D7C38-2BF0-4CC8-B87C-E86612F21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063" y="1546309"/>
            <a:ext cx="8151876" cy="4413504"/>
          </a:xfrm>
          <a:prstGeom prst="rect">
            <a:avLst/>
          </a:prstGeom>
        </p:spPr>
      </p:pic>
      <p:sp>
        <p:nvSpPr>
          <p:cNvPr id="7" name="Plassholder for bunntekst 3">
            <a:extLst>
              <a:ext uri="{FF2B5EF4-FFF2-40B4-BE49-F238E27FC236}">
                <a16:creationId xmlns:a16="http://schemas.microsoft.com/office/drawing/2014/main" id="{F955CEF9-E387-4B53-8AD3-863106E9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64968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Samferdselspolitiske målsettinger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925" y="1825625"/>
            <a:ext cx="5666875" cy="45307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nb-NO" dirty="0"/>
              <a:t>Transportpolitikkens overordnede og langsiktige mål (NTP 2018 – 2029):</a:t>
            </a:r>
          </a:p>
          <a:p>
            <a:pPr lvl="1"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transportsystem som er sikkert, fremmer verdi-</a:t>
            </a:r>
            <a:r>
              <a:rPr lang="nb-NO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skaping</a:t>
            </a: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og bidrar til omstilling til lavutslippssamfunnet</a:t>
            </a:r>
          </a:p>
          <a:p>
            <a:pPr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Fire hovedmål:</a:t>
            </a:r>
          </a:p>
          <a:p>
            <a:pPr lvl="1"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Framkommelighet</a:t>
            </a:r>
          </a:p>
          <a:p>
            <a:pPr lvl="2"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Bedre framkommelighet for personer og gods i hele landet</a:t>
            </a:r>
          </a:p>
          <a:p>
            <a:pPr lvl="1"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Trafikksikkerhet</a:t>
            </a:r>
          </a:p>
          <a:p>
            <a:pPr lvl="2"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Redusere transportulykkene i tråd med nullvisjonen</a:t>
            </a:r>
          </a:p>
          <a:p>
            <a:pPr lvl="1"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Miljø</a:t>
            </a:r>
          </a:p>
          <a:p>
            <a:pPr lvl="2"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Redusere klimagassutslippene i tråd med en omstilling mot et lavutslippssamfunn og redusere andre negative miljøkonsekvenser</a:t>
            </a:r>
          </a:p>
          <a:p>
            <a:pPr lvl="1"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Universell utforming</a:t>
            </a:r>
          </a:p>
          <a:p>
            <a:pPr lvl="2">
              <a:lnSpc>
                <a:spcPct val="110000"/>
              </a:lnSpc>
            </a:pP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transportsystem som kan brukes av alle</a:t>
            </a:r>
          </a:p>
          <a:p>
            <a:pPr>
              <a:lnSpc>
                <a:spcPct val="110000"/>
              </a:lnSpc>
            </a:pPr>
            <a:endParaRPr lang="nb-NO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endParaRPr lang="nb-NO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</a:pPr>
            <a:endParaRPr lang="nb-NO" dirty="0"/>
          </a:p>
          <a:p>
            <a:pPr lvl="1">
              <a:lnSpc>
                <a:spcPct val="110000"/>
              </a:lnSpc>
            </a:pPr>
            <a:endParaRPr lang="nb-NO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27558CD-6845-4BD2-A9AF-4A73FCF89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666873" cy="4351339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nb-NO" dirty="0"/>
              <a:t>Målkonflikter</a:t>
            </a:r>
          </a:p>
          <a:p>
            <a:pPr lvl="1"/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tiltak iverksatt for å nå ett mål kan gjøre det vanskeligere å nå et annet mål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12FEEC2-4E32-44A3-8459-675EA73C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5</a:t>
            </a:fld>
            <a:endParaRPr lang="nb-NO"/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41716A56-0BDA-4E65-9F55-92FBAEA36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193920"/>
              </p:ext>
            </p:extLst>
          </p:nvPr>
        </p:nvGraphicFramePr>
        <p:xfrm>
          <a:off x="6289253" y="2683385"/>
          <a:ext cx="5666874" cy="3743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8809">
                  <a:extLst>
                    <a:ext uri="{9D8B030D-6E8A-4147-A177-3AD203B41FA5}">
                      <a16:colId xmlns:a16="http://schemas.microsoft.com/office/drawing/2014/main" val="3845868600"/>
                    </a:ext>
                  </a:extLst>
                </a:gridCol>
                <a:gridCol w="2467992">
                  <a:extLst>
                    <a:ext uri="{9D8B030D-6E8A-4147-A177-3AD203B41FA5}">
                      <a16:colId xmlns:a16="http://schemas.microsoft.com/office/drawing/2014/main" val="3904654349"/>
                    </a:ext>
                  </a:extLst>
                </a:gridCol>
                <a:gridCol w="1800073">
                  <a:extLst>
                    <a:ext uri="{9D8B030D-6E8A-4147-A177-3AD203B41FA5}">
                      <a16:colId xmlns:a16="http://schemas.microsoft.com/office/drawing/2014/main" val="2898302429"/>
                    </a:ext>
                  </a:extLst>
                </a:gridCol>
              </a:tblGrid>
              <a:tr h="1325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 dirty="0">
                          <a:effectLst/>
                        </a:rPr>
                        <a:t>Tiltak/virkemiddel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 dirty="0">
                          <a:effectLst/>
                        </a:rPr>
                        <a:t>Positiv effekt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 dirty="0">
                          <a:effectLst/>
                        </a:rPr>
                        <a:t>Negativ effekt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extLst>
                  <a:ext uri="{0D108BD9-81ED-4DB2-BD59-A6C34878D82A}">
                    <a16:rowId xmlns:a16="http://schemas.microsoft.com/office/drawing/2014/main" val="1905725329"/>
                  </a:ext>
                </a:extLst>
              </a:tr>
              <a:tr h="5483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 dirty="0">
                          <a:effectLst/>
                        </a:rPr>
                        <a:t>Utbygging av firefeltsveg i pressområder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 trafikksikkerhet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 kapasitet, kortere reisetid, økt pålitelighet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Mindre rushtidsforsinkelser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Økte klimagassutslipp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Mer lokal luftforurensning og støy (mer biltrafikk)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Naturinngrep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extLst>
                  <a:ext uri="{0D108BD9-81ED-4DB2-BD59-A6C34878D82A}">
                    <a16:rowId xmlns:a16="http://schemas.microsoft.com/office/drawing/2014/main" val="3041245399"/>
                  </a:ext>
                </a:extLst>
              </a:tr>
              <a:tr h="687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 dirty="0">
                          <a:effectLst/>
                        </a:rPr>
                        <a:t>Utbygging av ny tofeltsveg i distriktene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Redusert reisetid, økt pålitelighet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Reduserte avstandskostnader, distriktsutvikling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Kan gi bedre trafikkflyt og reduserte klimagassutslipp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Naturinngrep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Barrierevirkning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extLst>
                  <a:ext uri="{0D108BD9-81ED-4DB2-BD59-A6C34878D82A}">
                    <a16:rowId xmlns:a16="http://schemas.microsoft.com/office/drawing/2014/main" val="590768794"/>
                  </a:ext>
                </a:extLst>
              </a:tr>
              <a:tr h="4097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>
                          <a:effectLst/>
                        </a:rPr>
                        <a:t>Redusert fartsgrense på veg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 trafikksikkerhet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Reduserte klimagassutslipp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Mindre støy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Lengre reisetid, økte avstandskostnader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extLst>
                  <a:ext uri="{0D108BD9-81ED-4DB2-BD59-A6C34878D82A}">
                    <a16:rowId xmlns:a16="http://schemas.microsoft.com/office/drawing/2014/main" val="3535381404"/>
                  </a:ext>
                </a:extLst>
              </a:tr>
              <a:tr h="7307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>
                          <a:effectLst/>
                        </a:rPr>
                        <a:t>Utbygging av jernbanen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Redusert reisetid, økt pålitelighet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Arealeffektivt i sentrale strøk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Gir mulighet for endret transportmiddelfordeling og dermed mindre utslipp av klima­gasser og NO</a:t>
                      </a:r>
                      <a:r>
                        <a:rPr lang="nb-NO" sz="800" baseline="-25000" dirty="0">
                          <a:effectLst/>
                        </a:rPr>
                        <a:t>X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Mer støy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Naturinngrep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Barrierevirkning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extLst>
                  <a:ext uri="{0D108BD9-81ED-4DB2-BD59-A6C34878D82A}">
                    <a16:rowId xmlns:a16="http://schemas.microsoft.com/office/drawing/2014/main" val="4124153479"/>
                  </a:ext>
                </a:extLst>
              </a:tr>
              <a:tr h="5483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>
                          <a:effectLst/>
                        </a:rPr>
                        <a:t>Kapasitetsøkning og sikker­hetstiltak på lufthavner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Mer effektivt transporttilbud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 flysikkerhet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Kortere reisetid, økt pålitelighet og reduserte avstandskostnader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Økte klimagassutslipp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Mer lokal luftforurensning og støy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extLst>
                  <a:ext uri="{0D108BD9-81ED-4DB2-BD59-A6C34878D82A}">
                    <a16:rowId xmlns:a16="http://schemas.microsoft.com/office/drawing/2014/main" val="3272632904"/>
                  </a:ext>
                </a:extLst>
              </a:tr>
              <a:tr h="415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>
                          <a:effectLst/>
                        </a:rPr>
                        <a:t>Økte drivstoffavgifter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Lavere klimagass- og NO</a:t>
                      </a:r>
                      <a:r>
                        <a:rPr lang="nb-NO" sz="800" baseline="-25000" dirty="0">
                          <a:effectLst/>
                        </a:rPr>
                        <a:t>X</a:t>
                      </a:r>
                      <a:r>
                        <a:rPr lang="nb-NO" sz="800" dirty="0">
                          <a:effectLst/>
                        </a:rPr>
                        <a:t>-utslipp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Mindre lokal luftforurensning og støy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Økte avstandskostnader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Økte kostnader for næringslivet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extLst>
                  <a:ext uri="{0D108BD9-81ED-4DB2-BD59-A6C34878D82A}">
                    <a16:rowId xmlns:a16="http://schemas.microsoft.com/office/drawing/2014/main" val="791228777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800">
                          <a:effectLst/>
                        </a:rPr>
                        <a:t>Køprising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 forutsigbarhet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Redusert reisetid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nb-NO" sz="800" dirty="0">
                          <a:effectLst/>
                        </a:rPr>
                        <a:t>Økte kostnader for trafikantene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29" marR="57829" marT="0" marB="0" anchor="ctr"/>
                </a:tc>
                <a:extLst>
                  <a:ext uri="{0D108BD9-81ED-4DB2-BD59-A6C34878D82A}">
                    <a16:rowId xmlns:a16="http://schemas.microsoft.com/office/drawing/2014/main" val="143572540"/>
                  </a:ext>
                </a:extLst>
              </a:tr>
            </a:tbl>
          </a:graphicData>
        </a:graphic>
      </p:graphicFrame>
      <p:sp>
        <p:nvSpPr>
          <p:cNvPr id="9" name="Plassholder for bunntekst 3">
            <a:extLst>
              <a:ext uri="{FF2B5EF4-FFF2-40B4-BE49-F238E27FC236}">
                <a16:creationId xmlns:a16="http://schemas.microsoft.com/office/drawing/2014/main" id="{B2734D8F-78D7-4E6B-AFEE-6F834591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67605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Samferdselspolitiske virkemidler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723"/>
          </a:xfrm>
        </p:spPr>
        <p:txBody>
          <a:bodyPr>
            <a:normAutofit lnSpcReduction="10000"/>
          </a:bodyPr>
          <a:lstStyle/>
          <a:p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Samferdselspolitiske virkemidler er ulike typer tiltak det offentlige kan iverksette for å styre transportsektoren i en politisk ønsket retning</a:t>
            </a:r>
          </a:p>
          <a:p>
            <a:pPr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cs typeface="Times New Roman" panose="02020603050405020304" pitchFamily="18" charset="0"/>
              </a:rPr>
              <a:t>De viktigste virkemidlene er:</a:t>
            </a:r>
          </a:p>
          <a:p>
            <a:pPr lvl="1"/>
            <a:r>
              <a:rPr lang="nb-NO" dirty="0"/>
              <a:t>Investeringer i og vedlikehold av transportinfrastruktur</a:t>
            </a:r>
          </a:p>
          <a:p>
            <a:pPr lvl="1"/>
            <a:r>
              <a:rPr lang="nb-NO" dirty="0"/>
              <a:t>Fastsetting av avgifter</a:t>
            </a:r>
          </a:p>
          <a:p>
            <a:pPr lvl="1"/>
            <a:r>
              <a:rPr lang="nb-NO" dirty="0"/>
              <a:t>Fastsetting av takster</a:t>
            </a:r>
          </a:p>
          <a:p>
            <a:pPr lvl="1"/>
            <a:r>
              <a:rPr lang="nb-NO" dirty="0"/>
              <a:t>Kjøp av transporttjenester</a:t>
            </a:r>
          </a:p>
          <a:p>
            <a:pPr lvl="1">
              <a:spcAft>
                <a:spcPts val="600"/>
              </a:spcAft>
            </a:pPr>
            <a:r>
              <a:rPr lang="nb-NO" dirty="0"/>
              <a:t>Direkte reguleringer av sektoren</a:t>
            </a:r>
          </a:p>
          <a:p>
            <a:r>
              <a:rPr lang="nb-NO" dirty="0"/>
              <a:t>Transportsektoren påvirkes også av offentlige aktørers beslutninger </a:t>
            </a:r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knyttet til lokalisering av offentlig virksomhet, arealplanlegging og tiltak som påvirker arbeidstid og fritid</a:t>
            </a:r>
            <a:endParaRPr lang="nb-NO" dirty="0"/>
          </a:p>
          <a:p>
            <a:pPr lvl="1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220D21B-904D-4CC3-8D6D-84195428F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6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20E97D2C-D749-453C-A9A6-9DD6A850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375637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Investeringer i transportinfrastruktur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Investeringer i transportinfrastruktur omfatter:</a:t>
            </a:r>
          </a:p>
          <a:p>
            <a:pPr lvl="1"/>
            <a:r>
              <a:rPr lang="nb-NO" dirty="0"/>
              <a:t>Bilveger</a:t>
            </a:r>
          </a:p>
          <a:p>
            <a:pPr lvl="1"/>
            <a:r>
              <a:rPr lang="nb-NO" dirty="0"/>
              <a:t>Gang- og sykkelveger</a:t>
            </a:r>
          </a:p>
          <a:p>
            <a:pPr lvl="1"/>
            <a:r>
              <a:rPr lang="nb-NO" dirty="0"/>
              <a:t>Broer</a:t>
            </a:r>
          </a:p>
          <a:p>
            <a:pPr lvl="1"/>
            <a:r>
              <a:rPr lang="nb-NO" dirty="0"/>
              <a:t>Tunneler</a:t>
            </a:r>
          </a:p>
          <a:p>
            <a:pPr lvl="1"/>
            <a:r>
              <a:rPr lang="nb-NO" dirty="0"/>
              <a:t>Havner</a:t>
            </a:r>
          </a:p>
          <a:p>
            <a:pPr lvl="1"/>
            <a:r>
              <a:rPr lang="nb-NO" dirty="0"/>
              <a:t>Lufthavner</a:t>
            </a:r>
          </a:p>
          <a:p>
            <a:pPr lvl="1"/>
            <a:r>
              <a:rPr lang="nb-NO" dirty="0"/>
              <a:t>Med mer</a:t>
            </a:r>
          </a:p>
          <a:p>
            <a:r>
              <a:rPr lang="nb-NO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 et hjelpemiddel til å velge riktig prosjekt benyttes samfunnsøkonomiske lønnsomhets­analyser (se kapittel 10 i boka)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2C8B847-A602-4864-80CC-E162E08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7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A53B8842-FF2F-49DE-8243-BA3EF6C8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62618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Avgifter i et frikonkurransemarked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692614"/>
                <a:ext cx="6503635" cy="4800263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p>
                    </m:sSup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sup>
                    </m:sSup>
                    <m:d>
                      <m:d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tilbudskurven og etterspørselskurven på prisform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likevektsprisen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og likevektskvantumet uten avgift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 avgift (</a:t>
                </a:r>
                <a14:m>
                  <m:oMath xmlns:m="http://schemas.openxmlformats.org/officeDocument/2006/math">
                    <m:r>
                      <a:rPr lang="nb-NO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per solgte enhet vil gi tilbudskurven et positivt vertikalt skift på </a:t>
                </a:r>
                <a:r>
                  <a:rPr lang="nb-NO" sz="16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spcBef>
                    <a:spcPts val="600"/>
                  </a:spcBef>
                  <a:spcAft>
                    <a:spcPts val="6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blir den nye likevektsprisen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det nye likevektskvantumet</a:t>
                </a:r>
              </a:p>
              <a:p>
                <a:pPr>
                  <a:spcBef>
                    <a:spcPts val="600"/>
                  </a:spcBef>
                </a:pPr>
                <a:r>
                  <a:rPr lang="nb-NO" sz="1600" dirty="0"/>
                  <a:t>Når avgiften er fiskalt begrunnet vil:</a:t>
                </a:r>
              </a:p>
              <a:p>
                <a:pPr lvl="1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Brukernes velferd (konsumentoverskuddet) reduseres med arealet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nb-NO" sz="1400" i="1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nb-NO" sz="1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Selskapenes overskudd (produsentoverskuddet) reduseres med arealet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nb-NO" sz="1400" i="1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sub>
                    </m:sSub>
                  </m:oMath>
                </a14:m>
                <a:endParaRPr lang="nb-NO" sz="1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Myndighetenes skatteinntekter øke med arealet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nb-NO" sz="1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nb-NO" sz="1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spcAft>
                    <a:spcPts val="600"/>
                  </a:spcAft>
                </a:pPr>
                <a:r>
                  <a:rPr lang="nb-NO" sz="1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 samfunnsøkonomiske tapet på grunn av avgiften bli arealet </a:t>
                </a:r>
                <a:r>
                  <a:rPr lang="nb-NO" sz="1400" i="1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bce</a:t>
                </a:r>
                <a:endParaRPr lang="nb-NO" sz="1400" dirty="0"/>
              </a:p>
              <a:p>
                <a:pPr>
                  <a:spcBef>
                    <a:spcPts val="600"/>
                  </a:spcBef>
                </a:pPr>
                <a:r>
                  <a:rPr lang="nb-NO" sz="1600" dirty="0"/>
                  <a:t>Når avgiften innføres for å korrigere for eksterne kostnader blir:</a:t>
                </a:r>
              </a:p>
              <a:p>
                <a:pPr lvl="1">
                  <a:spcBef>
                    <a:spcPts val="6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d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d>
                    <m:r>
                      <a:rPr lang="nb-NO" sz="1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nb-NO" sz="1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den «riktige» tilbudskurven</a:t>
                </a:r>
              </a:p>
              <a:p>
                <a:pPr lvl="1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1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1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nb-NO" sz="1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den riktige samfunnsøkonomiske tilpasningen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nb-NO" sz="1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Reduksjonen i eksterne kostnader lik arealet </a:t>
                </a:r>
                <a:r>
                  <a:rPr lang="nb-NO" sz="1400" i="1" dirty="0" err="1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bcde</a:t>
                </a:r>
                <a:endParaRPr lang="nb-NO" sz="1400" i="1" dirty="0"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1">
                  <a:spcBef>
                    <a:spcPts val="600"/>
                  </a:spcBef>
                </a:pPr>
                <a:r>
                  <a:rPr lang="nb-NO" sz="14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Økningen i samfunnsøkonomisk overskudd lik arealet </a:t>
                </a:r>
                <a:r>
                  <a:rPr lang="nb-NO" sz="1400" i="1" dirty="0" err="1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cde</a:t>
                </a:r>
                <a:endParaRPr lang="nb-NO" sz="1400" i="1" dirty="0"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lvl="1">
                  <a:spcBef>
                    <a:spcPts val="600"/>
                  </a:spcBef>
                </a:pPr>
                <a:endParaRPr lang="nb-NO" sz="16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692614"/>
                <a:ext cx="6503635" cy="4800263"/>
              </a:xfrm>
              <a:blipFill>
                <a:blip r:embed="rId2"/>
                <a:stretch>
                  <a:fillRect l="-469" t="-762" r="-28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4F11403-E6D1-423D-8558-ABEB6ED8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8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63B87FE6-58BA-44F0-9F73-C46B7E45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0B77546-9A9A-4C3B-AFD2-E4A9C7D328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694" y="1330325"/>
            <a:ext cx="4701087" cy="37068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AFD2CA7B-C857-433E-89C5-1EA22CB384D9}"/>
                  </a:ext>
                </a:extLst>
              </p:cNvPr>
              <p:cNvSpPr txBox="1"/>
              <p:nvPr/>
            </p:nvSpPr>
            <p:spPr>
              <a:xfrm>
                <a:off x="6724703" y="5104934"/>
                <a:ext cx="5246077" cy="1277273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71446" indent="-171446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nb-NO" sz="1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Når </a:t>
                </a:r>
                <a:r>
                  <a:rPr lang="nb-NO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etterspørselskurven blir flatere og/eller tilbudskurven brattere, vil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nb-NO" sz="1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nb-NO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reduseres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nb-NO" sz="1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nb-NO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øke slik at brukerne betaler en mindre andel av avgiften og selskapene en større andel</a:t>
                </a:r>
              </a:p>
              <a:p>
                <a:pPr marL="171446" indent="-171446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nb-NO" sz="1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Når etterspørselskurven blir brattere og/eller tilbudskurven flatere, vil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2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nb-NO" sz="12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nb-NO" sz="1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øke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2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nb-NO" sz="12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nb-NO" sz="1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reduseres slik at brukerne betaler en større andel av avgiften og selskapene en mindre andel </a:t>
                </a:r>
                <a:endParaRPr lang="nb-NO" sz="12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AFD2CA7B-C857-433E-89C5-1EA22CB38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703" y="5104934"/>
                <a:ext cx="5246077" cy="1277273"/>
              </a:xfrm>
              <a:prstGeom prst="rect">
                <a:avLst/>
              </a:prstGeom>
              <a:blipFill>
                <a:blip r:embed="rId4"/>
                <a:stretch>
                  <a:fillRect b="-2358"/>
                </a:stretch>
              </a:blipFill>
              <a:ln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51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EBEAC7-4C27-46CF-9A7D-741A849D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Nærmere om overvelting av avgiftene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CEAFC427-02BC-4A48-B525-DB2D893453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nb-NO" sz="1800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Formel for overvelting av avgiftene: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nb-NO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, </a:t>
                </a:r>
                <a:r>
                  <a:rPr lang="nb-NO" sz="2000" dirty="0"/>
                  <a:t>hvor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nb-NO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p>
                        </m:sSup>
                      </m:num>
                      <m:den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𝑑𝑃</m:t>
                        </m:r>
                      </m:den>
                    </m:f>
                    <m:f>
                      <m:fPr>
                        <m:ctrlP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num>
                      <m:den>
                        <m:sSup>
                          <m:sSupPr>
                            <m:ctrlP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p>
                        </m:sSup>
                      </m:den>
                    </m:f>
                  </m:oMath>
                </a14:m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tilbudselastisiteten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nb-NO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sup>
                        </m:sSup>
                      </m:num>
                      <m:den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𝑑𝑃</m:t>
                        </m:r>
                      </m:den>
                    </m:f>
                    <m:f>
                      <m:fPr>
                        <m:ctrlP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num>
                      <m:den>
                        <m:sSup>
                          <m:sSupPr>
                            <m:ctrlP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sup>
                        </m:sSup>
                      </m:den>
                    </m:f>
                  </m:oMath>
                </a14:m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etterspørselselastisiteten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Størrelsen</a:t>
                </a:r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0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nb-NO" sz="2000" i="1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sier hvor stor prisøkningen blir for transportbrukerne når avgiften øker med en enhet</a:t>
                </a: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Når tilbudet blir mer priselastisk, slik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0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0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øker, vil brukerne belastes en større andel av avgiften og følgelig tilbyderne en mindre andel</a:t>
                </a: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</a:pPr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Når etterspørselen blir mer elastisk, slik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reduseres, vil brukerne belastes med en mindre andel av avgiften og følgelig tilbyderne med større andel</a:t>
                </a:r>
                <a:endParaRPr lang="nb-NO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nb-NO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Eksempel:</a:t>
                </a:r>
                <a:r>
                  <a:rPr lang="nb-NO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Når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nb-NO" sz="2000" dirty="0">
                    <a:effectLst/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nb-NO" sz="20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0,5</a:t>
                </a:r>
                <a:r>
                  <a:rPr lang="nb-NO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-1,5 </a:t>
                </a:r>
                <a:r>
                  <a:rPr lang="nb-NO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blir </a:t>
                </a:r>
                <a:r>
                  <a:rPr lang="nb-NO" sz="20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nb-NO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nb-NO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nb-NO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0,25  (Tolk svaret)</a:t>
                </a:r>
              </a:p>
              <a:p>
                <a:pPr marL="0" indent="0">
                  <a:buNone/>
                </a:pPr>
                <a:r>
                  <a:rPr lang="nb-NO" sz="2000" dirty="0"/>
                  <a:t> </a:t>
                </a: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CEAFC427-02BC-4A48-B525-DB2D893453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r="-58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B5CEA5D-C947-452A-B0D7-A7A7916F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9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34922884-779E-4689-AC25-8A40850E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23000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66AB18A1050A4EA13E1B2E1781C7BF" ma:contentTypeVersion="11" ma:contentTypeDescription="Opprett et nytt dokument." ma:contentTypeScope="" ma:versionID="1e64085e2479f3c661fe8f5051d7d147">
  <xsd:schema xmlns:xsd="http://www.w3.org/2001/XMLSchema" xmlns:xs="http://www.w3.org/2001/XMLSchema" xmlns:p="http://schemas.microsoft.com/office/2006/metadata/properties" xmlns:ns2="c1532be6-9719-43dc-9322-278e8dc6f819" xmlns:ns3="af24a3dc-0ef6-47de-9324-04157c1f80e0" targetNamespace="http://schemas.microsoft.com/office/2006/metadata/properties" ma:root="true" ma:fieldsID="f1f1f31aaaeebebbdae86cf8936863b1" ns2:_="" ns3:_="">
    <xsd:import namespace="c1532be6-9719-43dc-9322-278e8dc6f819"/>
    <xsd:import namespace="af24a3dc-0ef6-47de-9324-04157c1f80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32be6-9719-43dc-9322-278e8dc6f8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4a3dc-0ef6-47de-9324-04157c1f80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189221-33D3-4705-B20C-E454C5C911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532be6-9719-43dc-9322-278e8dc6f819"/>
    <ds:schemaRef ds:uri="af24a3dc-0ef6-47de-9324-04157c1f80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63184E-608C-499C-B687-B94897D9E4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FD94AA-492E-47B1-894C-B120735BC9C4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1532be6-9719-43dc-9322-278e8dc6f8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3571</Words>
  <Application>Microsoft Office PowerPoint</Application>
  <PresentationFormat>Widescreen</PresentationFormat>
  <Paragraphs>441</Paragraphs>
  <Slides>31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Symbol</vt:lpstr>
      <vt:lpstr>Office-tema</vt:lpstr>
      <vt:lpstr>Regulering og organisering av transportsektoren</vt:lpstr>
      <vt:lpstr>Årsaker til at transportsektoren reguleres</vt:lpstr>
      <vt:lpstr>Organisering</vt:lpstr>
      <vt:lpstr>Ansvarsdeling i 2021</vt:lpstr>
      <vt:lpstr>Samferdselspolitiske målsettinger</vt:lpstr>
      <vt:lpstr>Samferdselspolitiske virkemidler</vt:lpstr>
      <vt:lpstr>Investeringer i transportinfrastruktur</vt:lpstr>
      <vt:lpstr>Avgifter i et frikonkurransemarked</vt:lpstr>
      <vt:lpstr>Nærmere om overvelting av avgiftene </vt:lpstr>
      <vt:lpstr>Overvelting av avgifter ved monopol</vt:lpstr>
      <vt:lpstr>Avgifter eller direkte reguleringer</vt:lpstr>
      <vt:lpstr>Fordelingsvirkninger av drivstoffavgifter</vt:lpstr>
      <vt:lpstr>Virkninger av bompengeavgifter</vt:lpstr>
      <vt:lpstr>Vegprising</vt:lpstr>
      <vt:lpstr>Takster</vt:lpstr>
      <vt:lpstr>Takstsystem og takstberegningsregler</vt:lpstr>
      <vt:lpstr>Kjøp av transporttjenester</vt:lpstr>
      <vt:lpstr>Anbudskonkurranse</vt:lpstr>
      <vt:lpstr>Utforming av anbudskonkurransen</vt:lpstr>
      <vt:lpstr>Anbudskonkurranse – kontraktstyper</vt:lpstr>
      <vt:lpstr>Anbudskonkurranse – kontraktstyper lokal kollektivtrafikk</vt:lpstr>
      <vt:lpstr>Løyver og direkte reguleringer</vt:lpstr>
      <vt:lpstr>Krav til transportinfrastruktur</vt:lpstr>
      <vt:lpstr>Krav til transportmidler</vt:lpstr>
      <vt:lpstr>Krav til personell – spesielt førere</vt:lpstr>
      <vt:lpstr>Andre krav og regler</vt:lpstr>
      <vt:lpstr>Samfunnsøkonomisk riktig fartsgrense</vt:lpstr>
      <vt:lpstr>Informasjons- og holdningskampanjer</vt:lpstr>
      <vt:lpstr>Kontroll og straffereaksjoner</vt:lpstr>
      <vt:lpstr>Straffereaksjoner for trafikklovbrudd</vt:lpstr>
      <vt:lpstr>Utilsiktede virkninger av sikkerhetstiltak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Transportøkonomi og transportsektoren</dc:title>
  <dc:creator>Gisle</dc:creator>
  <cp:lastModifiedBy>Gisle Solvoll</cp:lastModifiedBy>
  <cp:revision>71</cp:revision>
  <dcterms:created xsi:type="dcterms:W3CDTF">2021-02-15T08:39:24Z</dcterms:created>
  <dcterms:modified xsi:type="dcterms:W3CDTF">2021-06-21T12:43:00Z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0x0101009C66AB18A1050A4EA13E1B2E1781C7BF</vt:lpwstr>
  </property>
</Properties>
</file>