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22"/>
  </p:notesMasterIdLst>
  <p:handoutMasterIdLst>
    <p:handoutMasterId r:id="rId23"/>
  </p:handoutMasterIdLst>
  <p:sldIdLst>
    <p:sldId id="288" r:id="rId2"/>
    <p:sldId id="364" r:id="rId3"/>
    <p:sldId id="379" r:id="rId4"/>
    <p:sldId id="380" r:id="rId5"/>
    <p:sldId id="361" r:id="rId6"/>
    <p:sldId id="368" r:id="rId7"/>
    <p:sldId id="369" r:id="rId8"/>
    <p:sldId id="385" r:id="rId9"/>
    <p:sldId id="382" r:id="rId10"/>
    <p:sldId id="357" r:id="rId11"/>
    <p:sldId id="374" r:id="rId12"/>
    <p:sldId id="358" r:id="rId13"/>
    <p:sldId id="359" r:id="rId14"/>
    <p:sldId id="363" r:id="rId15"/>
    <p:sldId id="360" r:id="rId16"/>
    <p:sldId id="378" r:id="rId17"/>
    <p:sldId id="372" r:id="rId18"/>
    <p:sldId id="375" r:id="rId19"/>
    <p:sldId id="376" r:id="rId20"/>
    <p:sldId id="377" r:id="rId21"/>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33CC"/>
    <a:srgbClr val="000099"/>
    <a:srgbClr val="99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05" autoAdjust="0"/>
    <p:restoredTop sz="94707" autoAdjust="0"/>
  </p:normalViewPr>
  <p:slideViewPr>
    <p:cSldViewPr>
      <p:cViewPr varScale="1">
        <p:scale>
          <a:sx n="111" d="100"/>
          <a:sy n="111" d="100"/>
        </p:scale>
        <p:origin x="-22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4" d="100"/>
          <a:sy n="84" d="100"/>
        </p:scale>
        <p:origin x="298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476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18050"/>
            <a:ext cx="4984750" cy="4181475"/>
          </a:xfrm>
          <a:prstGeom prst="rect">
            <a:avLst/>
          </a:prstGeom>
          <a:noFill/>
          <a:ln w="12700">
            <a:noFill/>
            <a:miter lim="800000"/>
            <a:headEnd/>
            <a:tailEnd/>
          </a:ln>
          <a:effectLst/>
        </p:spPr>
        <p:txBody>
          <a:bodyPr vert="horz" wrap="square" lIns="96180" tIns="47246" rIns="96180" bIns="47246" numCol="1" anchor="t" anchorCtr="0" compatLnSpc="1">
            <a:prstTxWarp prst="textNoShape">
              <a:avLst/>
            </a:prstTxWarp>
          </a:bodyPr>
          <a:lstStyle/>
          <a:p>
            <a:pPr lvl="0"/>
            <a:r>
              <a:rPr lang="en-US" noProof="0" smtClean="0"/>
              <a:t>Klikk for å redigere notatmalstiler i delmalen</a:t>
            </a:r>
          </a:p>
          <a:p>
            <a:pPr lvl="1"/>
            <a:r>
              <a:rPr lang="en-US" noProof="0" smtClean="0"/>
              <a:t>Andre nivå</a:t>
            </a:r>
          </a:p>
          <a:p>
            <a:pPr lvl="2"/>
            <a:r>
              <a:rPr lang="en-US" noProof="0" smtClean="0"/>
              <a:t>Tredje nivå</a:t>
            </a:r>
          </a:p>
          <a:p>
            <a:pPr lvl="3"/>
            <a:r>
              <a:rPr lang="en-US" noProof="0" smtClean="0"/>
              <a:t>Fjerde nivå</a:t>
            </a:r>
          </a:p>
          <a:p>
            <a:pPr lvl="4"/>
            <a:r>
              <a:rPr lang="en-US" noProof="0" smtClean="0"/>
              <a:t>Femte nivå</a:t>
            </a:r>
          </a:p>
        </p:txBody>
      </p:sp>
      <p:sp>
        <p:nvSpPr>
          <p:cNvPr id="13315" name="Rectangle 3"/>
          <p:cNvSpPr>
            <a:spLocks noGrp="1" noRot="1" noChangeAspect="1" noChangeArrowheads="1" noTextEdit="1"/>
          </p:cNvSpPr>
          <p:nvPr>
            <p:ph type="sldImg" idx="2"/>
          </p:nvPr>
        </p:nvSpPr>
        <p:spPr bwMode="auto">
          <a:xfrm>
            <a:off x="925513" y="752475"/>
            <a:ext cx="4948237"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5046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ltLang="nb-NO" smtClean="0"/>
          </a:p>
        </p:txBody>
      </p:sp>
    </p:spTree>
    <p:extLst>
      <p:ext uri="{BB962C8B-B14F-4D97-AF65-F5344CB8AC3E}">
        <p14:creationId xmlns:p14="http://schemas.microsoft.com/office/powerpoint/2010/main" val="1634996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ltLang="nb-NO" smtClean="0"/>
          </a:p>
        </p:txBody>
      </p:sp>
    </p:spTree>
    <p:extLst>
      <p:ext uri="{BB962C8B-B14F-4D97-AF65-F5344CB8AC3E}">
        <p14:creationId xmlns:p14="http://schemas.microsoft.com/office/powerpoint/2010/main" val="373891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Tree>
    <p:extLst>
      <p:ext uri="{BB962C8B-B14F-4D97-AF65-F5344CB8AC3E}">
        <p14:creationId xmlns:p14="http://schemas.microsoft.com/office/powerpoint/2010/main" val="263476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000125" y="774700"/>
            <a:ext cx="5099050" cy="3824288"/>
          </a:xfrm>
          <a:ln cap="flat"/>
        </p:spPr>
      </p:sp>
      <p:sp>
        <p:nvSpPr>
          <p:cNvPr id="235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nb-NO" altLang="nb-NO" smtClean="0"/>
          </a:p>
        </p:txBody>
      </p:sp>
    </p:spTree>
    <p:extLst>
      <p:ext uri="{BB962C8B-B14F-4D97-AF65-F5344CB8AC3E}">
        <p14:creationId xmlns:p14="http://schemas.microsoft.com/office/powerpoint/2010/main" val="2390039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50938" y="692150"/>
            <a:ext cx="4556125" cy="3416300"/>
          </a:xfrm>
          <a:ln cap="flat"/>
        </p:spPr>
      </p:sp>
      <p:sp>
        <p:nvSpPr>
          <p:cNvPr id="102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ltLang="nb-NO" smtClean="0"/>
          </a:p>
        </p:txBody>
      </p:sp>
    </p:spTree>
    <p:extLst>
      <p:ext uri="{BB962C8B-B14F-4D97-AF65-F5344CB8AC3E}">
        <p14:creationId xmlns:p14="http://schemas.microsoft.com/office/powerpoint/2010/main" val="4146978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cap="flat"/>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ltLang="nb-NO" smtClean="0"/>
          </a:p>
        </p:txBody>
      </p:sp>
    </p:spTree>
    <p:extLst>
      <p:ext uri="{BB962C8B-B14F-4D97-AF65-F5344CB8AC3E}">
        <p14:creationId xmlns:p14="http://schemas.microsoft.com/office/powerpoint/2010/main" val="6996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nb-NO" smtClean="0"/>
              <a:t>Klikk for å redigere tittelstil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b-NO" smtClean="0"/>
              <a:t>Klikk for å redigere undertittelstil i malen</a:t>
            </a:r>
            <a:endParaRPr lang="en-US" dirty="0"/>
          </a:p>
        </p:txBody>
      </p:sp>
      <p:sp>
        <p:nvSpPr>
          <p:cNvPr id="7" name="Date Placeholder 3"/>
          <p:cNvSpPr>
            <a:spLocks noGrp="1"/>
          </p:cNvSpPr>
          <p:nvPr>
            <p:ph type="dt" sz="half" idx="10"/>
          </p:nvPr>
        </p:nvSpPr>
        <p:spPr/>
        <p:txBody>
          <a:bodyPr/>
          <a:lstStyle>
            <a:lvl1pPr eaLnBrk="1" hangingPunct="1">
              <a:defRPr/>
            </a:lvl1pPr>
          </a:lstStyle>
          <a:p>
            <a:pPr>
              <a:defRPr/>
            </a:pPr>
            <a:endParaRPr lang="nb-NO"/>
          </a:p>
        </p:txBody>
      </p:sp>
      <p:sp>
        <p:nvSpPr>
          <p:cNvPr id="8"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9"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B9F15215-0ECA-41CA-85DA-8CD8240D9C4B}" type="slidenum">
              <a:rPr lang="nb-NO" altLang="nb-NO"/>
              <a:pPr>
                <a:defRPr/>
              </a:pPr>
              <a:t>‹#›</a:t>
            </a:fld>
            <a:endParaRPr lang="nb-NO" altLang="nb-NO"/>
          </a:p>
        </p:txBody>
      </p:sp>
    </p:spTree>
    <p:extLst>
      <p:ext uri="{BB962C8B-B14F-4D97-AF65-F5344CB8AC3E}">
        <p14:creationId xmlns:p14="http://schemas.microsoft.com/office/powerpoint/2010/main" val="43444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lvl1pPr eaLnBrk="1" hangingPunct="1">
              <a:defRPr/>
            </a:lvl1pPr>
          </a:lstStyle>
          <a:p>
            <a:pPr>
              <a:defRPr/>
            </a:pPr>
            <a:endParaRPr lang="nb-NO"/>
          </a:p>
        </p:txBody>
      </p:sp>
      <p:sp>
        <p:nvSpPr>
          <p:cNvPr id="5"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6"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B395F519-2CDD-424D-AF18-4A8C1AA691BB}" type="slidenum">
              <a:rPr lang="nb-NO" altLang="nb-NO"/>
              <a:pPr>
                <a:defRPr/>
              </a:pPr>
              <a:t>‹#›</a:t>
            </a:fld>
            <a:endParaRPr lang="nb-NO" altLang="nb-NO"/>
          </a:p>
        </p:txBody>
      </p:sp>
    </p:spTree>
    <p:extLst>
      <p:ext uri="{BB962C8B-B14F-4D97-AF65-F5344CB8AC3E}">
        <p14:creationId xmlns:p14="http://schemas.microsoft.com/office/powerpoint/2010/main" val="230554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4000"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6" name="Date Placeholder 3"/>
          <p:cNvSpPr>
            <a:spLocks noGrp="1"/>
          </p:cNvSpPr>
          <p:nvPr>
            <p:ph type="dt" sz="half" idx="10"/>
          </p:nvPr>
        </p:nvSpPr>
        <p:spPr/>
        <p:txBody>
          <a:bodyPr/>
          <a:lstStyle>
            <a:lvl1pPr eaLnBrk="1" hangingPunct="1">
              <a:defRPr/>
            </a:lvl1pPr>
          </a:lstStyle>
          <a:p>
            <a:pPr>
              <a:defRPr/>
            </a:pPr>
            <a:endParaRPr lang="nb-NO"/>
          </a:p>
        </p:txBody>
      </p:sp>
      <p:sp>
        <p:nvSpPr>
          <p:cNvPr id="7"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8"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B29809E1-137C-4D42-8124-2874DA71B29F}" type="slidenum">
              <a:rPr lang="nb-NO" altLang="nb-NO"/>
              <a:pPr>
                <a:defRPr/>
              </a:pPr>
              <a:t>‹#›</a:t>
            </a:fld>
            <a:endParaRPr lang="nb-NO" altLang="nb-NO"/>
          </a:p>
        </p:txBody>
      </p:sp>
    </p:spTree>
    <p:extLst>
      <p:ext uri="{BB962C8B-B14F-4D97-AF65-F5344CB8AC3E}">
        <p14:creationId xmlns:p14="http://schemas.microsoft.com/office/powerpoint/2010/main" val="149069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nb-NO" dirty="0" smtClean="0"/>
              <a:t>Klikk for å redigere tittelstil</a:t>
            </a:r>
            <a:endParaRPr lang="en-US" dirty="0"/>
          </a:p>
        </p:txBody>
      </p:sp>
      <p:sp>
        <p:nvSpPr>
          <p:cNvPr id="3" name="Content Placeholder 2"/>
          <p:cNvSpPr>
            <a:spLocks noGrp="1"/>
          </p:cNvSpPr>
          <p:nvPr>
            <p:ph idx="1"/>
          </p:nvPr>
        </p:nvSpPr>
        <p:spPr/>
        <p:txBody>
          <a:bodyPr/>
          <a:lstStyle>
            <a:lvl2pPr>
              <a:defRPr sz="2800"/>
            </a:lvl2pPr>
            <a:lvl3pPr>
              <a:defRPr sz="2400"/>
            </a:lvl3pPr>
            <a:lvl4pPr>
              <a:defRPr sz="2000"/>
            </a:lvl4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p:txBody>
      </p:sp>
      <p:sp>
        <p:nvSpPr>
          <p:cNvPr id="4" name="Date Placeholder 3"/>
          <p:cNvSpPr>
            <a:spLocks noGrp="1"/>
          </p:cNvSpPr>
          <p:nvPr>
            <p:ph type="dt" sz="half" idx="10"/>
          </p:nvPr>
        </p:nvSpPr>
        <p:spPr/>
        <p:txBody>
          <a:bodyPr/>
          <a:lstStyle>
            <a:lvl1pPr eaLnBrk="1" hangingPunct="1">
              <a:defRPr/>
            </a:lvl1pPr>
          </a:lstStyle>
          <a:p>
            <a:pPr>
              <a:defRPr/>
            </a:pPr>
            <a:endParaRPr lang="nb-NO"/>
          </a:p>
        </p:txBody>
      </p:sp>
      <p:sp>
        <p:nvSpPr>
          <p:cNvPr id="5"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6"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B9F2B26F-01FD-41AF-9E3F-ABDC28B2989D}" type="slidenum">
              <a:rPr lang="nb-NO" altLang="nb-NO"/>
              <a:pPr>
                <a:defRPr/>
              </a:pPr>
              <a:t>‹#›</a:t>
            </a:fld>
            <a:endParaRPr lang="nb-NO" altLang="nb-NO"/>
          </a:p>
        </p:txBody>
      </p:sp>
    </p:spTree>
    <p:extLst>
      <p:ext uri="{BB962C8B-B14F-4D97-AF65-F5344CB8AC3E}">
        <p14:creationId xmlns:p14="http://schemas.microsoft.com/office/powerpoint/2010/main" val="84290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9"/>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lstStyle>
            <a:lvl1pPr>
              <a:lnSpc>
                <a:spcPct val="85000"/>
              </a:lnSpc>
              <a:defRPr sz="8000" b="0">
                <a:solidFill>
                  <a:schemeClr val="tx1">
                    <a:lumMod val="85000"/>
                    <a:lumOff val="15000"/>
                  </a:schemeClr>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7" name="Date Placeholder 3"/>
          <p:cNvSpPr>
            <a:spLocks noGrp="1"/>
          </p:cNvSpPr>
          <p:nvPr>
            <p:ph type="dt" sz="half" idx="10"/>
          </p:nvPr>
        </p:nvSpPr>
        <p:spPr/>
        <p:txBody>
          <a:bodyPr/>
          <a:lstStyle>
            <a:lvl1pPr eaLnBrk="1" hangingPunct="1">
              <a:defRPr/>
            </a:lvl1pPr>
          </a:lstStyle>
          <a:p>
            <a:pPr>
              <a:defRPr/>
            </a:pPr>
            <a:endParaRPr lang="nb-NO"/>
          </a:p>
        </p:txBody>
      </p:sp>
      <p:sp>
        <p:nvSpPr>
          <p:cNvPr id="8"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9"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F54211D1-B21B-462E-ABF1-EDB4865C8922}" type="slidenum">
              <a:rPr lang="nb-NO" altLang="nb-NO"/>
              <a:pPr>
                <a:defRPr/>
              </a:pPr>
              <a:t>‹#›</a:t>
            </a:fld>
            <a:endParaRPr lang="nb-NO" altLang="nb-NO"/>
          </a:p>
        </p:txBody>
      </p:sp>
    </p:spTree>
    <p:extLst>
      <p:ext uri="{BB962C8B-B14F-4D97-AF65-F5344CB8AC3E}">
        <p14:creationId xmlns:p14="http://schemas.microsoft.com/office/powerpoint/2010/main" val="118335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3"/>
          <p:cNvSpPr>
            <a:spLocks noGrp="1"/>
          </p:cNvSpPr>
          <p:nvPr>
            <p:ph type="dt" sz="half" idx="10"/>
          </p:nvPr>
        </p:nvSpPr>
        <p:spPr/>
        <p:txBody>
          <a:bodyPr/>
          <a:lstStyle>
            <a:lvl1pPr eaLnBrk="1" hangingPunct="1">
              <a:defRPr/>
            </a:lvl1pPr>
          </a:lstStyle>
          <a:p>
            <a:pPr>
              <a:defRPr/>
            </a:pPr>
            <a:endParaRPr lang="nb-NO"/>
          </a:p>
        </p:txBody>
      </p:sp>
      <p:sp>
        <p:nvSpPr>
          <p:cNvPr id="6"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7"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872DE7AD-09C7-43FE-AA6E-18FEF686ACE8}" type="slidenum">
              <a:rPr lang="nb-NO" altLang="nb-NO"/>
              <a:pPr>
                <a:defRPr/>
              </a:pPr>
              <a:t>‹#›</a:t>
            </a:fld>
            <a:endParaRPr lang="nb-NO" altLang="nb-NO"/>
          </a:p>
        </p:txBody>
      </p:sp>
    </p:spTree>
    <p:extLst>
      <p:ext uri="{BB962C8B-B14F-4D97-AF65-F5344CB8AC3E}">
        <p14:creationId xmlns:p14="http://schemas.microsoft.com/office/powerpoint/2010/main" val="148607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822960" y="2582334"/>
            <a:ext cx="3703320" cy="337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63440" y="2582334"/>
            <a:ext cx="3703320" cy="337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3"/>
          <p:cNvSpPr>
            <a:spLocks noGrp="1"/>
          </p:cNvSpPr>
          <p:nvPr>
            <p:ph type="dt" sz="half" idx="10"/>
          </p:nvPr>
        </p:nvSpPr>
        <p:spPr/>
        <p:txBody>
          <a:bodyPr/>
          <a:lstStyle>
            <a:lvl1pPr eaLnBrk="1" hangingPunct="1">
              <a:defRPr/>
            </a:lvl1pPr>
          </a:lstStyle>
          <a:p>
            <a:pPr>
              <a:defRPr/>
            </a:pPr>
            <a:endParaRPr lang="nb-NO"/>
          </a:p>
        </p:txBody>
      </p:sp>
      <p:sp>
        <p:nvSpPr>
          <p:cNvPr id="8"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9"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EA3810B3-3CB2-4BBC-BE0F-3AC7AD18F8CD}" type="slidenum">
              <a:rPr lang="nb-NO" altLang="nb-NO"/>
              <a:pPr>
                <a:defRPr/>
              </a:pPr>
              <a:t>‹#›</a:t>
            </a:fld>
            <a:endParaRPr lang="nb-NO" altLang="nb-NO"/>
          </a:p>
        </p:txBody>
      </p:sp>
    </p:spTree>
    <p:extLst>
      <p:ext uri="{BB962C8B-B14F-4D97-AF65-F5344CB8AC3E}">
        <p14:creationId xmlns:p14="http://schemas.microsoft.com/office/powerpoint/2010/main" val="281960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3"/>
          <p:cNvSpPr>
            <a:spLocks noGrp="1"/>
          </p:cNvSpPr>
          <p:nvPr>
            <p:ph type="dt" sz="half" idx="10"/>
          </p:nvPr>
        </p:nvSpPr>
        <p:spPr/>
        <p:txBody>
          <a:bodyPr/>
          <a:lstStyle>
            <a:lvl1pPr eaLnBrk="1" hangingPunct="1">
              <a:defRPr/>
            </a:lvl1pPr>
          </a:lstStyle>
          <a:p>
            <a:pPr>
              <a:defRPr/>
            </a:pPr>
            <a:endParaRPr lang="nb-NO"/>
          </a:p>
        </p:txBody>
      </p:sp>
      <p:sp>
        <p:nvSpPr>
          <p:cNvPr id="4" name="Footer Placeholder 4"/>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5" name="Slide Number Placeholder 5"/>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69443E84-FE4E-4962-BBA4-DA2EB009B1DC}" type="slidenum">
              <a:rPr lang="nb-NO" altLang="nb-NO"/>
              <a:pPr>
                <a:defRPr/>
              </a:pPr>
              <a:t>‹#›</a:t>
            </a:fld>
            <a:endParaRPr lang="nb-NO" altLang="nb-NO"/>
          </a:p>
        </p:txBody>
      </p:sp>
    </p:spTree>
    <p:extLst>
      <p:ext uri="{BB962C8B-B14F-4D97-AF65-F5344CB8AC3E}">
        <p14:creationId xmlns:p14="http://schemas.microsoft.com/office/powerpoint/2010/main" val="43958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Rectangle 4"/>
          <p:cNvSpPr/>
          <p:nvPr/>
        </p:nvSpPr>
        <p:spPr>
          <a:xfrm>
            <a:off x="3175" y="6400800"/>
            <a:ext cx="9140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eaLnBrk="1" hangingPunct="1">
              <a:defRPr/>
            </a:lvl1pPr>
          </a:lstStyle>
          <a:p>
            <a:pPr>
              <a:defRPr/>
            </a:pPr>
            <a:endParaRPr lang="nb-NO"/>
          </a:p>
        </p:txBody>
      </p:sp>
      <p:sp>
        <p:nvSpPr>
          <p:cNvPr id="5" name="Footer Placeholder 7"/>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6" name="Slide Number Placeholder 8"/>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CB59C9B4-D058-443B-BC90-15FF3A3EFCE3}" type="slidenum">
              <a:rPr lang="nb-NO" altLang="nb-NO"/>
              <a:pPr>
                <a:defRPr/>
              </a:pPr>
              <a:t>‹#›</a:t>
            </a:fld>
            <a:endParaRPr lang="nb-NO" altLang="nb-NO"/>
          </a:p>
        </p:txBody>
      </p:sp>
    </p:spTree>
    <p:extLst>
      <p:ext uri="{BB962C8B-B14F-4D97-AF65-F5344CB8AC3E}">
        <p14:creationId xmlns:p14="http://schemas.microsoft.com/office/powerpoint/2010/main" val="387159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3030538" y="0"/>
            <a:ext cx="47625"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nb-NO" smtClean="0"/>
              <a:t>Klikk for å redigere tittelstil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Date Placeholder 4"/>
          <p:cNvSpPr>
            <a:spLocks noGrp="1"/>
          </p:cNvSpPr>
          <p:nvPr>
            <p:ph type="dt" sz="half" idx="10"/>
          </p:nvPr>
        </p:nvSpPr>
        <p:spPr>
          <a:xfrm>
            <a:off x="349250" y="6459538"/>
            <a:ext cx="1963738" cy="365125"/>
          </a:xfrm>
        </p:spPr>
        <p:txBody>
          <a:bodyPr/>
          <a:lstStyle>
            <a:lvl1pPr algn="l" eaLnBrk="1" hangingPunct="1">
              <a:defRPr/>
            </a:lvl1pPr>
          </a:lstStyle>
          <a:p>
            <a:pPr>
              <a:defRPr/>
            </a:pPr>
            <a:endParaRPr lang="nb-NO"/>
          </a:p>
        </p:txBody>
      </p:sp>
      <p:sp>
        <p:nvSpPr>
          <p:cNvPr id="8" name="Footer Placeholder 5"/>
          <p:cNvSpPr>
            <a:spLocks noGrp="1"/>
          </p:cNvSpPr>
          <p:nvPr>
            <p:ph type="ftr" sz="quarter" idx="11"/>
          </p:nvPr>
        </p:nvSpPr>
        <p:spPr>
          <a:xfrm>
            <a:off x="3600450" y="6459538"/>
            <a:ext cx="3486150" cy="365125"/>
          </a:xfrm>
        </p:spPr>
        <p:txBody>
          <a:bodyPr/>
          <a:lstStyle>
            <a:lvl1pPr algn="l" eaLnBrk="1" hangingPunct="1">
              <a:defRPr>
                <a:solidFill>
                  <a:srgbClr val="000000"/>
                </a:solidFill>
                <a:latin typeface="Tahoma" panose="020B0604030504040204" pitchFamily="34" charset="0"/>
                <a:ea typeface="+mn-ea"/>
              </a:defRPr>
            </a:lvl1pPr>
          </a:lstStyle>
          <a:p>
            <a:pPr>
              <a:defRPr/>
            </a:pPr>
            <a:endParaRPr lang="nb-NO" altLang="nb-NO"/>
          </a:p>
        </p:txBody>
      </p:sp>
      <p:sp>
        <p:nvSpPr>
          <p:cNvPr id="9" name="Slide Number Placeholder 6"/>
          <p:cNvSpPr>
            <a:spLocks noGrp="1"/>
          </p:cNvSpPr>
          <p:nvPr>
            <p:ph type="sldNum" sz="quarter" idx="12"/>
          </p:nvPr>
        </p:nvSpPr>
        <p:spPr/>
        <p:txBody>
          <a:bodyPr/>
          <a:lstStyle>
            <a:lvl1pPr eaLnBrk="1" hangingPunct="1">
              <a:defRPr sz="2400">
                <a:solidFill>
                  <a:srgbClr val="000000"/>
                </a:solidFill>
                <a:latin typeface="Tahoma" panose="020B0604030504040204" pitchFamily="34" charset="0"/>
                <a:ea typeface="+mn-ea"/>
              </a:defRPr>
            </a:lvl1pPr>
          </a:lstStyle>
          <a:p>
            <a:pPr>
              <a:defRPr/>
            </a:pPr>
            <a:fld id="{C89C0ECE-D9AA-40F9-936E-EEA91221CE95}" type="slidenum">
              <a:rPr lang="nb-NO" altLang="nb-NO"/>
              <a:pPr>
                <a:defRPr/>
              </a:pPr>
              <a:t>‹#›</a:t>
            </a:fld>
            <a:endParaRPr lang="nb-NO" altLang="nb-NO"/>
          </a:p>
        </p:txBody>
      </p:sp>
    </p:spTree>
    <p:extLst>
      <p:ext uri="{BB962C8B-B14F-4D97-AF65-F5344CB8AC3E}">
        <p14:creationId xmlns:p14="http://schemas.microsoft.com/office/powerpoint/2010/main" val="32591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9142413"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dirty="0" smtClean="0"/>
              <a:t>Klikk ikonet for å legge til et bilde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Date Placeholder 4"/>
          <p:cNvSpPr>
            <a:spLocks noGrp="1"/>
          </p:cNvSpPr>
          <p:nvPr>
            <p:ph type="dt" sz="half" idx="10"/>
          </p:nvPr>
        </p:nvSpPr>
        <p:spPr/>
        <p:txBody>
          <a:bodyPr/>
          <a:lstStyle>
            <a:lvl1pPr eaLnBrk="1" hangingPunct="1">
              <a:defRPr/>
            </a:lvl1pPr>
          </a:lstStyle>
          <a:p>
            <a:pPr>
              <a:defRPr/>
            </a:pPr>
            <a:endParaRPr lang="nb-NO"/>
          </a:p>
        </p:txBody>
      </p:sp>
      <p:sp>
        <p:nvSpPr>
          <p:cNvPr id="8" name="Footer Placeholder 5"/>
          <p:cNvSpPr>
            <a:spLocks noGrp="1"/>
          </p:cNvSpPr>
          <p:nvPr>
            <p:ph type="ftr" sz="quarter" idx="11"/>
          </p:nvPr>
        </p:nvSpPr>
        <p:spPr/>
        <p:txBody>
          <a:bodyPr/>
          <a:lstStyle>
            <a:lvl1pPr eaLnBrk="1" hangingPunct="1">
              <a:defRPr>
                <a:latin typeface="Tahoma" panose="020B0604030504040204" pitchFamily="34" charset="0"/>
                <a:ea typeface="+mn-ea"/>
              </a:defRPr>
            </a:lvl1pPr>
          </a:lstStyle>
          <a:p>
            <a:pPr>
              <a:defRPr/>
            </a:pPr>
            <a:endParaRPr lang="nb-NO" altLang="nb-NO"/>
          </a:p>
        </p:txBody>
      </p:sp>
      <p:sp>
        <p:nvSpPr>
          <p:cNvPr id="9" name="Slide Number Placeholder 6"/>
          <p:cNvSpPr>
            <a:spLocks noGrp="1"/>
          </p:cNvSpPr>
          <p:nvPr>
            <p:ph type="sldNum" sz="quarter" idx="12"/>
          </p:nvPr>
        </p:nvSpPr>
        <p:spPr/>
        <p:txBody>
          <a:bodyPr/>
          <a:lstStyle>
            <a:lvl1pPr eaLnBrk="1" hangingPunct="1">
              <a:defRPr sz="2400">
                <a:latin typeface="Tahoma" panose="020B0604030504040204" pitchFamily="34" charset="0"/>
                <a:ea typeface="+mn-ea"/>
              </a:defRPr>
            </a:lvl1pPr>
          </a:lstStyle>
          <a:p>
            <a:pPr>
              <a:defRPr/>
            </a:pPr>
            <a:fld id="{89D9B9D6-57B2-4D9B-A1B1-255A4BAA38F3}" type="slidenum">
              <a:rPr lang="nb-NO" altLang="nb-NO"/>
              <a:pPr>
                <a:defRPr/>
              </a:pPr>
              <a:t>‹#›</a:t>
            </a:fld>
            <a:endParaRPr lang="nb-NO" altLang="nb-NO"/>
          </a:p>
        </p:txBody>
      </p:sp>
    </p:spTree>
    <p:extLst>
      <p:ext uri="{BB962C8B-B14F-4D97-AF65-F5344CB8AC3E}">
        <p14:creationId xmlns:p14="http://schemas.microsoft.com/office/powerpoint/2010/main" val="3289225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B8B8B8"/>
            </a:gs>
            <a:gs pos="35001">
              <a:srgbClr val="E7E7E7"/>
            </a:gs>
            <a:gs pos="100000">
              <a:srgbClr val="FEFEFE"/>
            </a:gs>
          </a:gsLst>
          <a:lin ang="5400000"/>
        </a:gra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wrap="square" lIns="91440" tIns="45720" rIns="91440" bIns="45720" numCol="1" anchor="b" anchorCtr="0" compatLnSpc="1">
            <a:prstTxWarp prst="textNoShape">
              <a:avLst/>
            </a:prstTxWarp>
            <a:normAutofit/>
          </a:bodyPr>
          <a:lstStyle/>
          <a:p>
            <a:pPr lvl="0"/>
            <a:r>
              <a:rPr lang="nb-NO" altLang="nb-NO" smtClean="0"/>
              <a:t>Klikk for å redigere tittelstil</a:t>
            </a:r>
            <a:endParaRPr lang="en-US" altLang="nb-NO" smtClean="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endParaRPr lang="en-US" altLang="nb-NO"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latin typeface="Times New Roman" panose="02020603050405020304" pitchFamily="18" charset="0"/>
                <a:ea typeface="+mn-ea"/>
                <a:cs typeface="+mn-cs"/>
              </a:defRPr>
            </a:lvl1pPr>
          </a:lstStyle>
          <a:p>
            <a:pPr>
              <a:defRPr/>
            </a:pPr>
            <a:endParaRPr lang="nb-NO"/>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FFFFFF"/>
                </a:solidFill>
                <a:latin typeface="Times New Roman" panose="02020603050405020304" pitchFamily="18" charset="0"/>
                <a:ea typeface="ＭＳ Ｐゴシック" panose="020B0600070205080204" pitchFamily="34" charset="-128"/>
              </a:defRPr>
            </a:lvl1pPr>
          </a:lstStyle>
          <a:p>
            <a:pPr>
              <a:defRPr/>
            </a:pPr>
            <a:endParaRPr lang="nb-NO" altLang="nb-NO"/>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Times New Roman" panose="02020603050405020304" pitchFamily="18" charset="0"/>
                <a:ea typeface="ＭＳ Ｐゴシック" panose="020B0600070205080204" pitchFamily="34" charset="-128"/>
              </a:defRPr>
            </a:lvl1pPr>
          </a:lstStyle>
          <a:p>
            <a:pPr>
              <a:defRPr/>
            </a:pPr>
            <a:fld id="{EEE3CA80-12FF-4292-80B6-F94C94192DA9}" type="slidenum">
              <a:rPr lang="nb-NO" altLang="nb-NO"/>
              <a:pPr>
                <a:defRPr/>
              </a:pPr>
              <a:t>‹#›</a:t>
            </a:fld>
            <a:endParaRPr lang="nb-NO" altLang="nb-NO"/>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ＭＳ Ｐゴシック" charset="0"/>
          <a:cs typeface="ＭＳ Ｐゴシック" charset="0"/>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charset="0"/>
          <a:cs typeface="ＭＳ Ｐゴシック"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charset="0"/>
          <a:cs typeface="ＭＳ Ｐゴシック"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charset="0"/>
          <a:cs typeface="ＭＳ Ｐゴシック"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charset="0"/>
          <a:cs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ＭＳ Ｐゴシック" charset="0"/>
          <a:cs typeface="ＭＳ Ｐゴシック" charset="0"/>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22325" y="758825"/>
            <a:ext cx="7543800" cy="3565525"/>
          </a:xfrm>
        </p:spPr>
        <p:txBody>
          <a:bodyPr>
            <a:normAutofit fontScale="90000"/>
          </a:bodyPr>
          <a:lstStyle/>
          <a:p>
            <a:pPr algn="ctr">
              <a:defRPr/>
            </a:pPr>
            <a:r>
              <a:rPr lang="nb-NO" sz="6000" dirty="0" smtClean="0"/>
              <a:t>Standardkostregnskapet</a:t>
            </a:r>
            <a:br>
              <a:rPr lang="nb-NO" sz="6000" dirty="0" smtClean="0"/>
            </a:br>
            <a:r>
              <a:rPr lang="nb-NO" sz="6000" dirty="0" smtClean="0"/>
              <a:t>- drifts- og resultatoppfølging gjennom </a:t>
            </a:r>
            <a:r>
              <a:rPr lang="nb-NO" sz="6000" dirty="0" smtClean="0"/>
              <a:t>avviksanalyse og fleksibelt budsjett</a:t>
            </a:r>
            <a:endParaRPr lang="nb-NO" sz="6000" dirty="0"/>
          </a:p>
        </p:txBody>
      </p:sp>
      <p:sp>
        <p:nvSpPr>
          <p:cNvPr id="5" name="Plassholder for tekst 4"/>
          <p:cNvSpPr>
            <a:spLocks noGrp="1"/>
          </p:cNvSpPr>
          <p:nvPr>
            <p:ph type="body" idx="1"/>
          </p:nvPr>
        </p:nvSpPr>
        <p:spPr>
          <a:xfrm>
            <a:off x="822325" y="4452938"/>
            <a:ext cx="7543800" cy="1143000"/>
          </a:xfrm>
        </p:spPr>
        <p:txBody>
          <a:bodyPr/>
          <a:lstStyle/>
          <a:p>
            <a:pPr algn="ctr">
              <a:defRPr/>
            </a:pPr>
            <a:r>
              <a:rPr lang="nb-NO" smtClean="0"/>
              <a:t>Kapittel 7</a:t>
            </a:r>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7584" y="620713"/>
            <a:ext cx="8997454" cy="1104900"/>
          </a:xfrm>
        </p:spPr>
        <p:txBody>
          <a:bodyPr lIns="90488" tIns="44450" rIns="90488" bIns="44450">
            <a:normAutofit fontScale="90000"/>
          </a:bodyPr>
          <a:lstStyle/>
          <a:p>
            <a:pPr eaLnBrk="1" hangingPunct="1">
              <a:defRPr/>
            </a:pPr>
            <a:r>
              <a:rPr lang="nb-NO" altLang="nb-NO" sz="4000" dirty="0" smtClean="0">
                <a:solidFill>
                  <a:srgbClr val="002060"/>
                </a:solidFill>
              </a:rPr>
              <a:t>Avvikene i </a:t>
            </a:r>
            <a:br>
              <a:rPr lang="nb-NO" altLang="nb-NO" sz="4000" dirty="0" smtClean="0">
                <a:solidFill>
                  <a:srgbClr val="002060"/>
                </a:solidFill>
              </a:rPr>
            </a:br>
            <a:r>
              <a:rPr lang="nb-NO" altLang="nb-NO" sz="4000" dirty="0" smtClean="0">
                <a:solidFill>
                  <a:srgbClr val="002060"/>
                </a:solidFill>
              </a:rPr>
              <a:t>de indirekte variable kostnadene</a:t>
            </a:r>
          </a:p>
        </p:txBody>
      </p:sp>
      <p:sp>
        <p:nvSpPr>
          <p:cNvPr id="7171" name="Rectangle 3"/>
          <p:cNvSpPr>
            <a:spLocks noChangeArrowheads="1"/>
          </p:cNvSpPr>
          <p:nvPr/>
        </p:nvSpPr>
        <p:spPr bwMode="auto">
          <a:xfrm>
            <a:off x="304800" y="1760538"/>
            <a:ext cx="2624138"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50000"/>
              </a:spcBef>
              <a:spcAft>
                <a:spcPct val="0"/>
              </a:spcAft>
              <a:buClrTx/>
              <a:buSzTx/>
              <a:buFontTx/>
              <a:buNone/>
            </a:pPr>
            <a:r>
              <a:rPr lang="nb-NO" altLang="nb-NO" sz="1400" b="1" dirty="0">
                <a:solidFill>
                  <a:schemeClr val="tx1"/>
                </a:solidFill>
                <a:latin typeface="Times New Roman" panose="02020603050405020304" pitchFamily="18" charset="0"/>
              </a:rPr>
              <a:t>(1)</a:t>
            </a:r>
          </a:p>
          <a:p>
            <a:pPr algn="ctr">
              <a:lnSpc>
                <a:spcPct val="100000"/>
              </a:lnSpc>
              <a:spcBef>
                <a:spcPct val="50000"/>
              </a:spcBef>
              <a:spcAft>
                <a:spcPct val="0"/>
              </a:spcAft>
              <a:buClrTx/>
              <a:buSzTx/>
              <a:buFontTx/>
              <a:buNone/>
            </a:pPr>
            <a:r>
              <a:rPr lang="nb-NO" altLang="nb-NO" sz="1600" b="1" i="1" dirty="0">
                <a:solidFill>
                  <a:schemeClr val="tx1"/>
                </a:solidFill>
                <a:latin typeface="Times New Roman" panose="02020603050405020304" pitchFamily="18" charset="0"/>
              </a:rPr>
              <a:t>Standardkostnader</a:t>
            </a:r>
            <a:endParaRPr lang="nb-NO" altLang="nb-NO" sz="1600" dirty="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600" b="1" i="1" dirty="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600" b="1" i="1" dirty="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600" b="1" i="1" dirty="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r>
              <a:rPr lang="nb-NO" altLang="nb-NO" sz="1600" b="1" i="1" dirty="0">
                <a:solidFill>
                  <a:schemeClr val="tx1"/>
                </a:solidFill>
                <a:latin typeface="Times New Roman" panose="02020603050405020304" pitchFamily="18" charset="0"/>
              </a:rPr>
              <a:t>Standard sats * standard tid</a:t>
            </a:r>
          </a:p>
        </p:txBody>
      </p:sp>
      <p:sp>
        <p:nvSpPr>
          <p:cNvPr id="7172" name="Rectangle 4"/>
          <p:cNvSpPr>
            <a:spLocks noChangeArrowheads="1"/>
          </p:cNvSpPr>
          <p:nvPr/>
        </p:nvSpPr>
        <p:spPr bwMode="auto">
          <a:xfrm>
            <a:off x="3124200" y="1752600"/>
            <a:ext cx="289242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50000"/>
              </a:spcBef>
              <a:spcAft>
                <a:spcPct val="0"/>
              </a:spcAft>
              <a:buClrTx/>
              <a:buSzTx/>
              <a:buFontTx/>
              <a:buNone/>
            </a:pPr>
            <a:r>
              <a:rPr lang="nb-NO" altLang="nb-NO" sz="1400" b="1">
                <a:solidFill>
                  <a:schemeClr val="tx1"/>
                </a:solidFill>
                <a:latin typeface="Times New Roman" panose="02020603050405020304" pitchFamily="18" charset="0"/>
              </a:rPr>
              <a:t>(2)</a:t>
            </a:r>
          </a:p>
          <a:p>
            <a:pPr algn="ctr">
              <a:lnSpc>
                <a:spcPct val="100000"/>
              </a:lnSpc>
              <a:spcBef>
                <a:spcPct val="50000"/>
              </a:spcBef>
              <a:spcAft>
                <a:spcPct val="0"/>
              </a:spcAft>
              <a:buClrTx/>
              <a:buSzTx/>
              <a:buFontTx/>
              <a:buNone/>
            </a:pPr>
            <a:r>
              <a:rPr lang="nb-NO" altLang="nb-NO" sz="1600" b="1" i="1">
                <a:solidFill>
                  <a:schemeClr val="tx1"/>
                </a:solidFill>
                <a:latin typeface="Times New Roman" panose="02020603050405020304" pitchFamily="18" charset="0"/>
              </a:rPr>
              <a:t>For avviksanalysen:</a:t>
            </a:r>
            <a:endParaRPr lang="nb-NO" altLang="nb-NO" sz="140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40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40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endParaRPr lang="nb-NO" altLang="nb-NO" sz="1600" b="1" i="1">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r>
              <a:rPr lang="nb-NO" altLang="nb-NO" sz="1600" b="1" i="1">
                <a:solidFill>
                  <a:schemeClr val="tx1"/>
                </a:solidFill>
                <a:latin typeface="Times New Roman" panose="02020603050405020304" pitchFamily="18" charset="0"/>
              </a:rPr>
              <a:t>Standard sats * virkelig tid</a:t>
            </a:r>
          </a:p>
        </p:txBody>
      </p:sp>
      <p:sp>
        <p:nvSpPr>
          <p:cNvPr id="7173" name="Rectangle 5"/>
          <p:cNvSpPr>
            <a:spLocks noChangeArrowheads="1"/>
          </p:cNvSpPr>
          <p:nvPr/>
        </p:nvSpPr>
        <p:spPr bwMode="auto">
          <a:xfrm>
            <a:off x="6343650" y="1773238"/>
            <a:ext cx="2479675"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50000"/>
              </a:spcBef>
              <a:spcAft>
                <a:spcPct val="0"/>
              </a:spcAft>
              <a:buClrTx/>
              <a:buSzTx/>
              <a:buFontTx/>
              <a:buNone/>
            </a:pPr>
            <a:r>
              <a:rPr lang="nb-NO" altLang="nb-NO" sz="1400" b="1">
                <a:solidFill>
                  <a:schemeClr val="tx1"/>
                </a:solidFill>
                <a:latin typeface="Times New Roman" panose="02020603050405020304" pitchFamily="18" charset="0"/>
              </a:rPr>
              <a:t>(3)</a:t>
            </a:r>
          </a:p>
          <a:p>
            <a:pPr algn="ctr">
              <a:lnSpc>
                <a:spcPct val="100000"/>
              </a:lnSpc>
              <a:spcBef>
                <a:spcPct val="50000"/>
              </a:spcBef>
              <a:spcAft>
                <a:spcPct val="0"/>
              </a:spcAft>
              <a:buClrTx/>
              <a:buSzTx/>
              <a:buFontTx/>
              <a:buNone/>
            </a:pPr>
            <a:r>
              <a:rPr lang="nb-NO" altLang="nb-NO" sz="1600" b="1" i="1">
                <a:solidFill>
                  <a:schemeClr val="tx1"/>
                </a:solidFill>
                <a:latin typeface="Times New Roman" panose="02020603050405020304" pitchFamily="18" charset="0"/>
              </a:rPr>
              <a:t>Virkelige kostnader:</a:t>
            </a:r>
            <a:endParaRPr lang="nb-NO" altLang="nb-NO" sz="1600">
              <a:solidFill>
                <a:schemeClr val="tx1"/>
              </a:solidFill>
              <a:latin typeface="Times New Roman" panose="02020603050405020304" pitchFamily="18" charset="0"/>
            </a:endParaRPr>
          </a:p>
          <a:p>
            <a:pPr algn="ctr">
              <a:lnSpc>
                <a:spcPct val="100000"/>
              </a:lnSpc>
              <a:spcBef>
                <a:spcPct val="50000"/>
              </a:spcBef>
              <a:spcAft>
                <a:spcPct val="0"/>
              </a:spcAft>
              <a:buClrTx/>
              <a:buSzTx/>
              <a:buFontTx/>
              <a:buNone/>
            </a:pPr>
            <a:r>
              <a:rPr lang="nb-NO" altLang="nb-NO" sz="1600">
                <a:solidFill>
                  <a:schemeClr val="tx1"/>
                </a:solidFill>
                <a:latin typeface="Times New Roman" panose="02020603050405020304" pitchFamily="18" charset="0"/>
              </a:rPr>
              <a:t>Driftsregnskapet basert på finansregnskapets virkelige kostnader ved periodeavslutning</a:t>
            </a:r>
          </a:p>
          <a:p>
            <a:pPr algn="ctr" eaLnBrk="1">
              <a:lnSpc>
                <a:spcPct val="100000"/>
              </a:lnSpc>
              <a:spcBef>
                <a:spcPct val="50000"/>
              </a:spcBef>
              <a:spcAft>
                <a:spcPct val="0"/>
              </a:spcAft>
              <a:buClrTx/>
              <a:buSzTx/>
              <a:buFontTx/>
              <a:buNone/>
            </a:pPr>
            <a:endParaRPr lang="nb-NO" altLang="nb-NO" sz="1600">
              <a:solidFill>
                <a:schemeClr val="tx1"/>
              </a:solidFill>
              <a:latin typeface="Times New Roman" panose="02020603050405020304" pitchFamily="18" charset="0"/>
            </a:endParaRPr>
          </a:p>
        </p:txBody>
      </p:sp>
      <p:grpSp>
        <p:nvGrpSpPr>
          <p:cNvPr id="2" name="Group 12"/>
          <p:cNvGrpSpPr>
            <a:grpSpLocks/>
          </p:cNvGrpSpPr>
          <p:nvPr/>
        </p:nvGrpSpPr>
        <p:grpSpPr bwMode="auto">
          <a:xfrm>
            <a:off x="1179513" y="4508500"/>
            <a:ext cx="6972300" cy="1982788"/>
            <a:chOff x="648" y="2688"/>
            <a:chExt cx="4392" cy="1340"/>
          </a:xfrm>
        </p:grpSpPr>
        <p:sp>
          <p:nvSpPr>
            <p:cNvPr id="18442" name="Rectangle 6"/>
            <p:cNvSpPr>
              <a:spLocks noChangeArrowheads="1"/>
            </p:cNvSpPr>
            <p:nvPr/>
          </p:nvSpPr>
          <p:spPr bwMode="auto">
            <a:xfrm>
              <a:off x="652" y="3284"/>
              <a:ext cx="4384" cy="744"/>
            </a:xfrm>
            <a:prstGeom prst="rect">
              <a:avLst/>
            </a:prstGeom>
            <a:solidFill>
              <a:schemeClr val="bg1"/>
            </a:solidFill>
            <a:ln w="12700">
              <a:solidFill>
                <a:schemeClr val="tx1"/>
              </a:solidFill>
              <a:miter lim="800000"/>
              <a:headEnd/>
              <a:tailEnd/>
            </a:ln>
          </p:spPr>
          <p:txBody>
            <a:bodyPr wrap="none" lIns="90488" tIns="44450" rIns="90488" bIns="44450" anchor="ct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a:lnSpc>
                  <a:spcPct val="100000"/>
                </a:lnSpc>
                <a:spcBef>
                  <a:spcPct val="0"/>
                </a:spcBef>
                <a:spcAft>
                  <a:spcPct val="0"/>
                </a:spcAft>
                <a:buClrTx/>
                <a:buSzTx/>
                <a:buFontTx/>
                <a:buNone/>
              </a:pPr>
              <a:endParaRPr lang="nb-NO" altLang="nb-NO" sz="1800" b="1">
                <a:solidFill>
                  <a:schemeClr val="tx1"/>
                </a:solidFill>
                <a:latin typeface="Times New Roman" panose="02020603050405020304" pitchFamily="18" charset="0"/>
              </a:endParaRPr>
            </a:p>
          </p:txBody>
        </p:sp>
        <p:sp>
          <p:nvSpPr>
            <p:cNvPr id="18443" name="Rectangle 7"/>
            <p:cNvSpPr>
              <a:spLocks noChangeArrowheads="1"/>
            </p:cNvSpPr>
            <p:nvPr/>
          </p:nvSpPr>
          <p:spPr bwMode="auto">
            <a:xfrm>
              <a:off x="1694" y="2722"/>
              <a:ext cx="114" cy="2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0"/>
                </a:spcBef>
                <a:spcAft>
                  <a:spcPct val="0"/>
                </a:spcAft>
                <a:buClrTx/>
                <a:buSzTx/>
                <a:buFontTx/>
                <a:buNone/>
              </a:pPr>
              <a:endParaRPr lang="nb-NO" altLang="nb-NO" sz="1800" b="1">
                <a:solidFill>
                  <a:schemeClr val="tx1"/>
                </a:solidFill>
                <a:latin typeface="Times New Roman" panose="02020603050405020304" pitchFamily="18" charset="0"/>
              </a:endParaRPr>
            </a:p>
          </p:txBody>
        </p:sp>
        <p:sp>
          <p:nvSpPr>
            <p:cNvPr id="18444" name="Rectangle 8"/>
            <p:cNvSpPr>
              <a:spLocks noChangeArrowheads="1"/>
            </p:cNvSpPr>
            <p:nvPr/>
          </p:nvSpPr>
          <p:spPr bwMode="auto">
            <a:xfrm>
              <a:off x="3894" y="2722"/>
              <a:ext cx="114" cy="2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0"/>
                </a:spcBef>
                <a:spcAft>
                  <a:spcPct val="0"/>
                </a:spcAft>
                <a:buClrTx/>
                <a:buSzTx/>
                <a:buFontTx/>
                <a:buNone/>
              </a:pPr>
              <a:endParaRPr lang="nb-NO" altLang="nb-NO" sz="1800" b="1">
                <a:solidFill>
                  <a:schemeClr val="tx1"/>
                </a:solidFill>
                <a:latin typeface="Times New Roman" panose="02020603050405020304" pitchFamily="18" charset="0"/>
              </a:endParaRPr>
            </a:p>
          </p:txBody>
        </p:sp>
        <p:sp>
          <p:nvSpPr>
            <p:cNvPr id="18445" name="Line 9"/>
            <p:cNvSpPr>
              <a:spLocks noChangeShapeType="1"/>
            </p:cNvSpPr>
            <p:nvPr/>
          </p:nvSpPr>
          <p:spPr bwMode="auto">
            <a:xfrm flipV="1">
              <a:off x="648"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8446" name="Line 10"/>
            <p:cNvSpPr>
              <a:spLocks noChangeShapeType="1"/>
            </p:cNvSpPr>
            <p:nvPr/>
          </p:nvSpPr>
          <p:spPr bwMode="auto">
            <a:xfrm flipV="1">
              <a:off x="2843"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8447" name="Line 11"/>
            <p:cNvSpPr>
              <a:spLocks noChangeShapeType="1"/>
            </p:cNvSpPr>
            <p:nvPr/>
          </p:nvSpPr>
          <p:spPr bwMode="auto">
            <a:xfrm flipV="1">
              <a:off x="5040"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grpSp>
      <p:sp>
        <p:nvSpPr>
          <p:cNvPr id="7181" name="Text Box 13"/>
          <p:cNvSpPr txBox="1">
            <a:spLocks noChangeArrowheads="1"/>
          </p:cNvSpPr>
          <p:nvPr/>
        </p:nvSpPr>
        <p:spPr bwMode="auto">
          <a:xfrm>
            <a:off x="1692275" y="4437063"/>
            <a:ext cx="2114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(1-2)</a:t>
            </a:r>
          </a:p>
          <a:p>
            <a:pPr algn="ctr" eaLnBrk="1" hangingPunct="1">
              <a:lnSpc>
                <a:spcPct val="100000"/>
              </a:lnSpc>
              <a:spcBef>
                <a:spcPct val="0"/>
              </a:spcBef>
              <a:spcAft>
                <a:spcPct val="0"/>
              </a:spcAft>
              <a:buClrTx/>
              <a:buSzTx/>
              <a:buFontTx/>
              <a:buNone/>
            </a:pPr>
            <a:r>
              <a:rPr lang="nb-NO" altLang="nb-NO" sz="1800" b="1">
                <a:solidFill>
                  <a:srgbClr val="002060"/>
                </a:solidFill>
                <a:latin typeface="Times New Roman" panose="02020603050405020304" pitchFamily="18" charset="0"/>
              </a:rPr>
              <a:t>Produktivitetsavvik</a:t>
            </a:r>
          </a:p>
          <a:p>
            <a:pPr algn="ctr" eaLnBrk="1" hangingPunct="1">
              <a:lnSpc>
                <a:spcPct val="100000"/>
              </a:lnSpc>
              <a:spcBef>
                <a:spcPct val="0"/>
              </a:spcBef>
              <a:spcAft>
                <a:spcPct val="0"/>
              </a:spcAft>
              <a:buClrTx/>
              <a:buSzTx/>
              <a:buFontTx/>
              <a:buNone/>
            </a:pPr>
            <a:endParaRPr lang="en-US" altLang="nb-NO" sz="1800">
              <a:solidFill>
                <a:schemeClr val="folHlink"/>
              </a:solidFill>
              <a:latin typeface="Times New Roman" panose="02020603050405020304" pitchFamily="18" charset="0"/>
            </a:endParaRPr>
          </a:p>
        </p:txBody>
      </p:sp>
      <p:sp>
        <p:nvSpPr>
          <p:cNvPr id="7182" name="Text Box 14"/>
          <p:cNvSpPr txBox="1">
            <a:spLocks noChangeArrowheads="1"/>
          </p:cNvSpPr>
          <p:nvPr/>
        </p:nvSpPr>
        <p:spPr bwMode="auto">
          <a:xfrm>
            <a:off x="2378075" y="5538788"/>
            <a:ext cx="44259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(1-3)</a:t>
            </a:r>
          </a:p>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Totalavvik for indirekte variable kostnader</a:t>
            </a:r>
          </a:p>
          <a:p>
            <a:pPr algn="ctr" eaLnBrk="1" hangingPunct="1">
              <a:lnSpc>
                <a:spcPct val="100000"/>
              </a:lnSpc>
              <a:spcBef>
                <a:spcPct val="0"/>
              </a:spcBef>
              <a:spcAft>
                <a:spcPct val="0"/>
              </a:spcAft>
              <a:buClrTx/>
              <a:buSzTx/>
              <a:buFontTx/>
              <a:buNone/>
            </a:pPr>
            <a:endParaRPr lang="en-US" altLang="nb-NO" sz="1800">
              <a:solidFill>
                <a:schemeClr val="tx1"/>
              </a:solidFill>
              <a:latin typeface="Times New Roman" panose="02020603050405020304" pitchFamily="18" charset="0"/>
            </a:endParaRPr>
          </a:p>
        </p:txBody>
      </p:sp>
      <p:sp>
        <p:nvSpPr>
          <p:cNvPr id="7183" name="Text Box 15"/>
          <p:cNvSpPr txBox="1">
            <a:spLocks noChangeArrowheads="1"/>
          </p:cNvSpPr>
          <p:nvPr/>
        </p:nvSpPr>
        <p:spPr bwMode="auto">
          <a:xfrm>
            <a:off x="5559425" y="4443413"/>
            <a:ext cx="1644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(2-3)</a:t>
            </a:r>
          </a:p>
          <a:p>
            <a:pPr algn="ctr" eaLnBrk="1" hangingPunct="1">
              <a:lnSpc>
                <a:spcPct val="100000"/>
              </a:lnSpc>
              <a:spcBef>
                <a:spcPct val="0"/>
              </a:spcBef>
              <a:spcAft>
                <a:spcPct val="0"/>
              </a:spcAft>
              <a:buClrTx/>
              <a:buSzTx/>
              <a:buFontTx/>
              <a:buNone/>
            </a:pPr>
            <a:r>
              <a:rPr lang="nb-NO" altLang="nb-NO" sz="1800" b="1">
                <a:solidFill>
                  <a:srgbClr val="002060"/>
                </a:solidFill>
                <a:latin typeface="Times New Roman" panose="02020603050405020304" pitchFamily="18" charset="0"/>
              </a:rPr>
              <a:t>Forbruksavvik</a:t>
            </a:r>
            <a:endParaRPr lang="en-US" altLang="nb-NO" sz="1800" b="1">
              <a:solidFill>
                <a:srgbClr val="00206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8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8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3" grpId="0"/>
      <p:bldP spid="7181" grpId="0"/>
      <p:bldP spid="7182" grpId="0"/>
      <p:bldP spid="718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nb-NO" altLang="nb-NO" sz="4000" dirty="0" smtClean="0">
                <a:solidFill>
                  <a:srgbClr val="002060"/>
                </a:solidFill>
              </a:rPr>
              <a:t>Avvikene i de </a:t>
            </a:r>
            <a:br>
              <a:rPr lang="nb-NO" altLang="nb-NO" sz="4000" dirty="0" smtClean="0">
                <a:solidFill>
                  <a:srgbClr val="002060"/>
                </a:solidFill>
              </a:rPr>
            </a:br>
            <a:r>
              <a:rPr lang="nb-NO" altLang="nb-NO" sz="4000" dirty="0" smtClean="0">
                <a:solidFill>
                  <a:srgbClr val="002060"/>
                </a:solidFill>
              </a:rPr>
              <a:t>indirekte variable kostnadene</a:t>
            </a:r>
          </a:p>
        </p:txBody>
      </p:sp>
      <p:sp>
        <p:nvSpPr>
          <p:cNvPr id="94211" name="Rectangle 3"/>
          <p:cNvSpPr>
            <a:spLocks noGrp="1" noChangeArrowheads="1"/>
          </p:cNvSpPr>
          <p:nvPr>
            <p:ph type="body" idx="1"/>
          </p:nvPr>
        </p:nvSpPr>
        <p:spPr/>
        <p:txBody>
          <a:bodyPr/>
          <a:lstStyle/>
          <a:p>
            <a:pPr eaLnBrk="1" hangingPunct="1"/>
            <a:r>
              <a:rPr lang="nb-NO" altLang="nb-NO" sz="2800" dirty="0" smtClean="0">
                <a:solidFill>
                  <a:srgbClr val="002060"/>
                </a:solidFill>
                <a:ea typeface="ＭＳ Ｐゴシック" panose="020B0600070205080204" pitchFamily="34" charset="-128"/>
              </a:rPr>
              <a:t>Produktivitetsavviket</a:t>
            </a:r>
          </a:p>
          <a:p>
            <a:pPr lvl="1" eaLnBrk="1" hangingPunct="1"/>
            <a:r>
              <a:rPr lang="nb-NO" altLang="nb-NO" sz="2400" dirty="0" smtClean="0">
                <a:ea typeface="ＭＳ Ｐゴシック" panose="020B0600070205080204" pitchFamily="34" charset="-128"/>
              </a:rPr>
              <a:t>Oppstår som følge av at den virkelige tilvirkningstiden er forskjellig fra periodens standard.</a:t>
            </a:r>
          </a:p>
          <a:p>
            <a:pPr lvl="1" eaLnBrk="1" hangingPunct="1"/>
            <a:r>
              <a:rPr lang="nb-NO" altLang="nb-NO" sz="2400" dirty="0" smtClean="0">
                <a:ea typeface="ＭＳ Ｐゴシック" panose="020B0600070205080204" pitchFamily="34" charset="-128"/>
              </a:rPr>
              <a:t>Samme forklaring som tidsavviket for direkte lønn</a:t>
            </a:r>
          </a:p>
          <a:p>
            <a:pPr eaLnBrk="1" hangingPunct="1"/>
            <a:r>
              <a:rPr lang="nb-NO" altLang="nb-NO" sz="2800" dirty="0" smtClean="0">
                <a:solidFill>
                  <a:srgbClr val="002060"/>
                </a:solidFill>
                <a:ea typeface="ＭＳ Ｐゴシック" panose="020B0600070205080204" pitchFamily="34" charset="-128"/>
              </a:rPr>
              <a:t>Forbruksavviket</a:t>
            </a:r>
          </a:p>
          <a:p>
            <a:pPr lvl="1" eaLnBrk="1" hangingPunct="1"/>
            <a:r>
              <a:rPr lang="nb-NO" altLang="nb-NO" sz="2400" dirty="0" smtClean="0">
                <a:ea typeface="ＭＳ Ｐゴシック" panose="020B0600070205080204" pitchFamily="34" charset="-128"/>
              </a:rPr>
              <a:t>Skyldes mer - eller </a:t>
            </a:r>
            <a:r>
              <a:rPr lang="nb-NO" altLang="nb-NO" sz="2400" dirty="0" err="1" smtClean="0">
                <a:ea typeface="ＭＳ Ｐゴシック" panose="020B0600070205080204" pitchFamily="34" charset="-128"/>
              </a:rPr>
              <a:t>mindreforbruk</a:t>
            </a:r>
            <a:r>
              <a:rPr lang="nb-NO" altLang="nb-NO" sz="2400" dirty="0" smtClean="0">
                <a:ea typeface="ＭＳ Ｐゴシック" panose="020B0600070205080204" pitchFamily="34" charset="-128"/>
              </a:rPr>
              <a:t> av indirekte variable kostnader (mengden) eller endrede prisforutsetninger i forhold til prisene som var lagt inn i standarden</a:t>
            </a:r>
          </a:p>
        </p:txBody>
      </p:sp>
    </p:spTree>
    <p:extLst>
      <p:ext uri="{BB962C8B-B14F-4D97-AF65-F5344CB8AC3E}">
        <p14:creationId xmlns:p14="http://schemas.microsoft.com/office/powerpoint/2010/main" val="3031974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0488" tIns="44450" rIns="90488" bIns="44450"/>
          <a:lstStyle/>
          <a:p>
            <a:pPr eaLnBrk="1" hangingPunct="1">
              <a:defRPr/>
            </a:pPr>
            <a:r>
              <a:rPr lang="nb-NO" altLang="nb-NO" sz="4000" dirty="0" smtClean="0">
                <a:solidFill>
                  <a:srgbClr val="002060"/>
                </a:solidFill>
              </a:rPr>
              <a:t>Avvikene i </a:t>
            </a:r>
            <a:br>
              <a:rPr lang="nb-NO" altLang="nb-NO" sz="4000" dirty="0" smtClean="0">
                <a:solidFill>
                  <a:srgbClr val="002060"/>
                </a:solidFill>
              </a:rPr>
            </a:br>
            <a:r>
              <a:rPr lang="nb-NO" altLang="nb-NO" sz="4000" dirty="0" smtClean="0">
                <a:solidFill>
                  <a:srgbClr val="002060"/>
                </a:solidFill>
              </a:rPr>
              <a:t>de indirekte faste kostnadene</a:t>
            </a:r>
          </a:p>
        </p:txBody>
      </p:sp>
      <p:sp>
        <p:nvSpPr>
          <p:cNvPr id="8195" name="Rectangle 3"/>
          <p:cNvSpPr>
            <a:spLocks noChangeArrowheads="1"/>
          </p:cNvSpPr>
          <p:nvPr/>
        </p:nvSpPr>
        <p:spPr bwMode="auto">
          <a:xfrm>
            <a:off x="381000" y="1752600"/>
            <a:ext cx="32766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20000"/>
              </a:spcBef>
              <a:spcAft>
                <a:spcPct val="0"/>
              </a:spcAft>
              <a:buClrTx/>
              <a:buSzTx/>
              <a:buFontTx/>
              <a:buNone/>
            </a:pPr>
            <a:r>
              <a:rPr lang="nb-NO" altLang="nb-NO" sz="1800">
                <a:solidFill>
                  <a:schemeClr val="tx1"/>
                </a:solidFill>
                <a:latin typeface="Times New Roman" panose="02020603050405020304" pitchFamily="18" charset="0"/>
              </a:rPr>
              <a:t>1</a:t>
            </a:r>
          </a:p>
          <a:p>
            <a:pPr algn="ctr">
              <a:lnSpc>
                <a:spcPct val="100000"/>
              </a:lnSpc>
              <a:spcBef>
                <a:spcPct val="20000"/>
              </a:spcBef>
              <a:spcAft>
                <a:spcPct val="0"/>
              </a:spcAft>
              <a:buClrTx/>
              <a:buSzTx/>
              <a:buFontTx/>
              <a:buNone/>
            </a:pPr>
            <a:r>
              <a:rPr lang="nb-NO" altLang="nb-NO" sz="1800" b="1" i="1">
                <a:solidFill>
                  <a:schemeClr val="tx1"/>
                </a:solidFill>
                <a:latin typeface="Times New Roman" panose="02020603050405020304" pitchFamily="18" charset="0"/>
              </a:rPr>
              <a:t>Standardkostnader</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endParaRPr lang="nb-NO" altLang="nb-NO" sz="1800" b="1" i="1">
              <a:solidFill>
                <a:schemeClr val="tx1"/>
              </a:solidFill>
              <a:latin typeface="Times New Roman" panose="02020603050405020304" pitchFamily="18" charset="0"/>
            </a:endParaRPr>
          </a:p>
          <a:p>
            <a:pPr algn="ctr">
              <a:lnSpc>
                <a:spcPct val="100000"/>
              </a:lnSpc>
              <a:spcBef>
                <a:spcPct val="20000"/>
              </a:spcBef>
              <a:spcAft>
                <a:spcPct val="0"/>
              </a:spcAft>
              <a:buClrTx/>
              <a:buSzTx/>
              <a:buFontTx/>
              <a:buNone/>
            </a:pPr>
            <a:r>
              <a:rPr lang="nb-NO" altLang="nb-NO" sz="1800" b="1" i="1">
                <a:solidFill>
                  <a:schemeClr val="tx1"/>
                </a:solidFill>
                <a:latin typeface="Times New Roman" panose="02020603050405020304" pitchFamily="18" charset="0"/>
              </a:rPr>
              <a:t>Standard sats * standard tid</a:t>
            </a:r>
          </a:p>
          <a:p>
            <a:pPr algn="ctr" eaLnBrk="1">
              <a:lnSpc>
                <a:spcPct val="100000"/>
              </a:lnSpc>
              <a:spcBef>
                <a:spcPct val="20000"/>
              </a:spcBef>
              <a:spcAft>
                <a:spcPct val="0"/>
              </a:spcAft>
              <a:buClrTx/>
              <a:buSzTx/>
              <a:buFontTx/>
              <a:buNone/>
            </a:pPr>
            <a:endParaRPr lang="nb-NO" altLang="nb-NO" sz="1800" b="1" i="1">
              <a:solidFill>
                <a:schemeClr val="tx1"/>
              </a:solidFill>
              <a:latin typeface="Times New Roman" panose="02020603050405020304" pitchFamily="18" charset="0"/>
            </a:endParaRPr>
          </a:p>
        </p:txBody>
      </p:sp>
      <p:sp>
        <p:nvSpPr>
          <p:cNvPr id="8196" name="Rectangle 4"/>
          <p:cNvSpPr>
            <a:spLocks noChangeArrowheads="1"/>
          </p:cNvSpPr>
          <p:nvPr/>
        </p:nvSpPr>
        <p:spPr bwMode="auto">
          <a:xfrm>
            <a:off x="3429000" y="1752600"/>
            <a:ext cx="31242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20000"/>
              </a:spcBef>
              <a:spcAft>
                <a:spcPct val="0"/>
              </a:spcAft>
              <a:buClrTx/>
              <a:buSzTx/>
              <a:buFontTx/>
              <a:buNone/>
            </a:pPr>
            <a:r>
              <a:rPr lang="nb-NO" altLang="nb-NO" sz="1800">
                <a:solidFill>
                  <a:schemeClr val="tx1"/>
                </a:solidFill>
                <a:latin typeface="Times New Roman" panose="02020603050405020304" pitchFamily="18" charset="0"/>
              </a:rPr>
              <a:t>2</a:t>
            </a:r>
          </a:p>
          <a:p>
            <a:pPr algn="ctr">
              <a:lnSpc>
                <a:spcPct val="100000"/>
              </a:lnSpc>
              <a:spcBef>
                <a:spcPct val="20000"/>
              </a:spcBef>
              <a:spcAft>
                <a:spcPct val="0"/>
              </a:spcAft>
              <a:buClrTx/>
              <a:buSzTx/>
              <a:buFontTx/>
              <a:buNone/>
            </a:pPr>
            <a:r>
              <a:rPr lang="nb-NO" altLang="nb-NO" sz="1800" b="1" i="1">
                <a:solidFill>
                  <a:schemeClr val="tx1"/>
                </a:solidFill>
                <a:latin typeface="Times New Roman" panose="02020603050405020304" pitchFamily="18" charset="0"/>
              </a:rPr>
              <a:t>Budsjett:</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r>
              <a:rPr lang="nb-NO" altLang="nb-NO" sz="1800" b="1" i="1">
                <a:solidFill>
                  <a:schemeClr val="tx1"/>
                </a:solidFill>
                <a:latin typeface="Times New Roman" panose="02020603050405020304" pitchFamily="18" charset="0"/>
              </a:rPr>
              <a:t/>
            </a:r>
            <a:br>
              <a:rPr lang="nb-NO" altLang="nb-NO" sz="1800" b="1" i="1">
                <a:solidFill>
                  <a:schemeClr val="tx1"/>
                </a:solidFill>
                <a:latin typeface="Times New Roman" panose="02020603050405020304" pitchFamily="18" charset="0"/>
              </a:rPr>
            </a:br>
            <a:endParaRPr lang="nb-NO" altLang="nb-NO" sz="1800" b="1" i="1">
              <a:solidFill>
                <a:schemeClr val="tx1"/>
              </a:solidFill>
              <a:latin typeface="Times New Roman" panose="02020603050405020304" pitchFamily="18" charset="0"/>
            </a:endParaRPr>
          </a:p>
          <a:p>
            <a:pPr algn="ctr">
              <a:lnSpc>
                <a:spcPct val="100000"/>
              </a:lnSpc>
              <a:spcBef>
                <a:spcPct val="20000"/>
              </a:spcBef>
              <a:spcAft>
                <a:spcPct val="0"/>
              </a:spcAft>
              <a:buClrTx/>
              <a:buSzTx/>
              <a:buFontTx/>
              <a:buNone/>
            </a:pPr>
            <a:r>
              <a:rPr lang="nb-NO" altLang="nb-NO" sz="1800" b="1" i="1">
                <a:solidFill>
                  <a:schemeClr val="tx1"/>
                </a:solidFill>
                <a:latin typeface="Times New Roman" panose="02020603050405020304" pitchFamily="18" charset="0"/>
              </a:rPr>
              <a:t>Standard sats * budsjettert tid</a:t>
            </a:r>
            <a:endParaRPr lang="nb-NO" altLang="nb-NO" sz="1800" i="1">
              <a:solidFill>
                <a:schemeClr val="tx1"/>
              </a:solidFill>
              <a:latin typeface="Times New Roman" panose="02020603050405020304" pitchFamily="18" charset="0"/>
            </a:endParaRPr>
          </a:p>
          <a:p>
            <a:pPr algn="ctr" eaLnBrk="1">
              <a:lnSpc>
                <a:spcPct val="100000"/>
              </a:lnSpc>
              <a:spcBef>
                <a:spcPct val="20000"/>
              </a:spcBef>
              <a:spcAft>
                <a:spcPct val="0"/>
              </a:spcAft>
              <a:buClrTx/>
              <a:buSzTx/>
              <a:buFontTx/>
              <a:buNone/>
            </a:pPr>
            <a:endParaRPr lang="nb-NO" altLang="nb-NO" sz="1800" i="1">
              <a:solidFill>
                <a:schemeClr val="tx1"/>
              </a:solidFill>
              <a:latin typeface="Times New Roman" panose="02020603050405020304" pitchFamily="18" charset="0"/>
            </a:endParaRPr>
          </a:p>
        </p:txBody>
      </p:sp>
      <p:sp>
        <p:nvSpPr>
          <p:cNvPr id="8197" name="Rectangle 5"/>
          <p:cNvSpPr>
            <a:spLocks noChangeArrowheads="1"/>
          </p:cNvSpPr>
          <p:nvPr/>
        </p:nvSpPr>
        <p:spPr bwMode="auto">
          <a:xfrm>
            <a:off x="6419850" y="1752600"/>
            <a:ext cx="24955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20000"/>
              </a:spcBef>
              <a:spcAft>
                <a:spcPct val="0"/>
              </a:spcAft>
              <a:buClrTx/>
              <a:buSzTx/>
              <a:buFontTx/>
              <a:buNone/>
            </a:pPr>
            <a:r>
              <a:rPr lang="nb-NO" altLang="nb-NO" sz="1800">
                <a:solidFill>
                  <a:schemeClr val="tx1"/>
                </a:solidFill>
                <a:latin typeface="Times New Roman" panose="02020603050405020304" pitchFamily="18" charset="0"/>
              </a:rPr>
              <a:t>3</a:t>
            </a:r>
          </a:p>
          <a:p>
            <a:pPr algn="ctr">
              <a:lnSpc>
                <a:spcPct val="100000"/>
              </a:lnSpc>
              <a:spcBef>
                <a:spcPct val="20000"/>
              </a:spcBef>
              <a:spcAft>
                <a:spcPct val="0"/>
              </a:spcAft>
              <a:buClrTx/>
              <a:buSzTx/>
              <a:buFontTx/>
              <a:buNone/>
            </a:pPr>
            <a:r>
              <a:rPr lang="nb-NO" altLang="nb-NO" sz="1800" b="1" i="1">
                <a:solidFill>
                  <a:schemeClr val="tx1"/>
                </a:solidFill>
                <a:latin typeface="Times New Roman" panose="02020603050405020304" pitchFamily="18" charset="0"/>
              </a:rPr>
              <a:t>Virkelige kostnader:</a:t>
            </a:r>
            <a:endParaRPr lang="nb-NO" altLang="nb-NO" sz="1800" b="1">
              <a:solidFill>
                <a:schemeClr val="tx1"/>
              </a:solidFill>
              <a:latin typeface="Times New Roman" panose="02020603050405020304" pitchFamily="18" charset="0"/>
            </a:endParaRPr>
          </a:p>
          <a:p>
            <a:pPr algn="ctr">
              <a:lnSpc>
                <a:spcPct val="100000"/>
              </a:lnSpc>
              <a:spcBef>
                <a:spcPct val="20000"/>
              </a:spcBef>
              <a:spcAft>
                <a:spcPct val="0"/>
              </a:spcAft>
              <a:buClrTx/>
              <a:buSzTx/>
              <a:buFontTx/>
              <a:buNone/>
            </a:pPr>
            <a:r>
              <a:rPr lang="nb-NO" altLang="nb-NO" sz="1800">
                <a:solidFill>
                  <a:schemeClr val="tx1"/>
                </a:solidFill>
                <a:latin typeface="Times New Roman" panose="02020603050405020304" pitchFamily="18" charset="0"/>
              </a:rPr>
              <a:t>Driftsregnskapet basert på finansregnskapets virkelige kostnader ved periodeavslutning</a:t>
            </a:r>
          </a:p>
        </p:txBody>
      </p:sp>
      <p:grpSp>
        <p:nvGrpSpPr>
          <p:cNvPr id="2" name="Group 12"/>
          <p:cNvGrpSpPr>
            <a:grpSpLocks/>
          </p:cNvGrpSpPr>
          <p:nvPr/>
        </p:nvGrpSpPr>
        <p:grpSpPr bwMode="auto">
          <a:xfrm>
            <a:off x="1428750" y="4286250"/>
            <a:ext cx="6972300" cy="2127250"/>
            <a:chOff x="648" y="2688"/>
            <a:chExt cx="4392" cy="1340"/>
          </a:xfrm>
        </p:grpSpPr>
        <p:sp>
          <p:nvSpPr>
            <p:cNvPr id="19466" name="Rectangle 6"/>
            <p:cNvSpPr>
              <a:spLocks noChangeArrowheads="1"/>
            </p:cNvSpPr>
            <p:nvPr/>
          </p:nvSpPr>
          <p:spPr bwMode="auto">
            <a:xfrm>
              <a:off x="652" y="3284"/>
              <a:ext cx="4384" cy="744"/>
            </a:xfrm>
            <a:prstGeom prst="rect">
              <a:avLst/>
            </a:prstGeom>
            <a:solidFill>
              <a:schemeClr val="bg1"/>
            </a:solidFill>
            <a:ln w="12700">
              <a:solidFill>
                <a:schemeClr val="tx1"/>
              </a:solidFill>
              <a:miter lim="800000"/>
              <a:headEnd/>
              <a:tailEnd/>
            </a:ln>
          </p:spPr>
          <p:txBody>
            <a:bodyPr wrap="none" lIns="90488" tIns="44450" rIns="90488" bIns="44450" anchor="ct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a:lnSpc>
                  <a:spcPct val="100000"/>
                </a:lnSpc>
                <a:spcBef>
                  <a:spcPct val="0"/>
                </a:spcBef>
                <a:spcAft>
                  <a:spcPct val="0"/>
                </a:spcAft>
                <a:buClrTx/>
                <a:buSzTx/>
                <a:buFontTx/>
                <a:buNone/>
              </a:pPr>
              <a:endParaRPr lang="nb-NO" altLang="nb-NO" sz="1800" b="1" i="1">
                <a:solidFill>
                  <a:schemeClr val="tx1"/>
                </a:solidFill>
                <a:latin typeface="Times New Roman" panose="02020603050405020304" pitchFamily="18" charset="0"/>
              </a:endParaRPr>
            </a:p>
          </p:txBody>
        </p:sp>
        <p:sp>
          <p:nvSpPr>
            <p:cNvPr id="19467" name="Rectangle 7"/>
            <p:cNvSpPr>
              <a:spLocks noChangeArrowheads="1"/>
            </p:cNvSpPr>
            <p:nvPr/>
          </p:nvSpPr>
          <p:spPr bwMode="auto">
            <a:xfrm>
              <a:off x="1694" y="2722"/>
              <a:ext cx="114" cy="22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0"/>
                </a:spcBef>
                <a:spcAft>
                  <a:spcPct val="0"/>
                </a:spcAft>
                <a:buClrTx/>
                <a:buSzTx/>
                <a:buFontTx/>
                <a:buNone/>
              </a:pPr>
              <a:endParaRPr lang="nb-NO" altLang="nb-NO" sz="1800" b="1">
                <a:solidFill>
                  <a:schemeClr val="tx1"/>
                </a:solidFill>
                <a:latin typeface="Times New Roman" panose="02020603050405020304" pitchFamily="18" charset="0"/>
              </a:endParaRPr>
            </a:p>
          </p:txBody>
        </p:sp>
        <p:sp>
          <p:nvSpPr>
            <p:cNvPr id="19468" name="Rectangle 8"/>
            <p:cNvSpPr>
              <a:spLocks noChangeArrowheads="1"/>
            </p:cNvSpPr>
            <p:nvPr/>
          </p:nvSpPr>
          <p:spPr bwMode="auto">
            <a:xfrm>
              <a:off x="3894" y="2722"/>
              <a:ext cx="114" cy="22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a:lnSpc>
                  <a:spcPct val="100000"/>
                </a:lnSpc>
                <a:spcBef>
                  <a:spcPct val="0"/>
                </a:spcBef>
                <a:spcAft>
                  <a:spcPct val="0"/>
                </a:spcAft>
                <a:buClrTx/>
                <a:buSzTx/>
                <a:buFontTx/>
                <a:buNone/>
              </a:pPr>
              <a:endParaRPr lang="nb-NO" altLang="nb-NO" sz="1800" b="1">
                <a:solidFill>
                  <a:schemeClr val="tx1"/>
                </a:solidFill>
                <a:latin typeface="Times New Roman" panose="02020603050405020304" pitchFamily="18" charset="0"/>
              </a:endParaRPr>
            </a:p>
          </p:txBody>
        </p:sp>
        <p:sp>
          <p:nvSpPr>
            <p:cNvPr id="19469" name="Line 9"/>
            <p:cNvSpPr>
              <a:spLocks noChangeShapeType="1"/>
            </p:cNvSpPr>
            <p:nvPr/>
          </p:nvSpPr>
          <p:spPr bwMode="auto">
            <a:xfrm flipV="1">
              <a:off x="648"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9470" name="Line 10"/>
            <p:cNvSpPr>
              <a:spLocks noChangeShapeType="1"/>
            </p:cNvSpPr>
            <p:nvPr/>
          </p:nvSpPr>
          <p:spPr bwMode="auto">
            <a:xfrm flipV="1">
              <a:off x="2843"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9471" name="Line 11"/>
            <p:cNvSpPr>
              <a:spLocks noChangeShapeType="1"/>
            </p:cNvSpPr>
            <p:nvPr/>
          </p:nvSpPr>
          <p:spPr bwMode="auto">
            <a:xfrm flipV="1">
              <a:off x="5040" y="2688"/>
              <a:ext cx="0" cy="5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grpSp>
      <p:sp>
        <p:nvSpPr>
          <p:cNvPr id="8205" name="Text Box 13"/>
          <p:cNvSpPr txBox="1">
            <a:spLocks noChangeArrowheads="1"/>
          </p:cNvSpPr>
          <p:nvPr/>
        </p:nvSpPr>
        <p:spPr bwMode="auto">
          <a:xfrm>
            <a:off x="2060856" y="4357688"/>
            <a:ext cx="23711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dirty="0">
                <a:solidFill>
                  <a:srgbClr val="002060"/>
                </a:solidFill>
                <a:latin typeface="Times New Roman" panose="02020603050405020304" pitchFamily="18" charset="0"/>
              </a:rPr>
              <a:t>(1-2)</a:t>
            </a:r>
          </a:p>
          <a:p>
            <a:pPr algn="ctr" eaLnBrk="1" hangingPunct="1">
              <a:lnSpc>
                <a:spcPct val="100000"/>
              </a:lnSpc>
              <a:spcBef>
                <a:spcPct val="0"/>
              </a:spcBef>
              <a:spcAft>
                <a:spcPct val="0"/>
              </a:spcAft>
              <a:buClrTx/>
              <a:buSzTx/>
              <a:buFontTx/>
              <a:buNone/>
            </a:pPr>
            <a:r>
              <a:rPr lang="nb-NO" altLang="nb-NO" sz="1800" b="1" dirty="0">
                <a:solidFill>
                  <a:srgbClr val="002060"/>
                </a:solidFill>
                <a:latin typeface="Times New Roman" panose="02020603050405020304" pitchFamily="18" charset="0"/>
              </a:rPr>
              <a:t>Volumavvik</a:t>
            </a:r>
          </a:p>
          <a:p>
            <a:pPr algn="ctr" eaLnBrk="1" hangingPunct="1">
              <a:lnSpc>
                <a:spcPct val="100000"/>
              </a:lnSpc>
              <a:spcBef>
                <a:spcPct val="0"/>
              </a:spcBef>
              <a:spcAft>
                <a:spcPct val="0"/>
              </a:spcAft>
              <a:buClrTx/>
              <a:buSzTx/>
              <a:buFontTx/>
              <a:buNone/>
            </a:pPr>
            <a:r>
              <a:rPr lang="nb-NO" altLang="nb-NO" sz="1800" b="1" dirty="0" smtClean="0">
                <a:solidFill>
                  <a:schemeClr val="tx1"/>
                </a:solidFill>
                <a:latin typeface="Times New Roman" panose="02020603050405020304" pitchFamily="18" charset="0"/>
              </a:rPr>
              <a:t>( </a:t>
            </a:r>
            <a:r>
              <a:rPr lang="nb-NO" altLang="nb-NO" sz="1800" b="1" dirty="0">
                <a:solidFill>
                  <a:schemeClr val="tx1"/>
                </a:solidFill>
                <a:latin typeface="Times New Roman" panose="02020603050405020304" pitchFamily="18" charset="0"/>
              </a:rPr>
              <a:t>Beskjeftigelsesavvik)</a:t>
            </a:r>
          </a:p>
          <a:p>
            <a:pPr algn="ctr" eaLnBrk="1" hangingPunct="1">
              <a:lnSpc>
                <a:spcPct val="100000"/>
              </a:lnSpc>
              <a:spcBef>
                <a:spcPct val="0"/>
              </a:spcBef>
              <a:spcAft>
                <a:spcPct val="0"/>
              </a:spcAft>
              <a:buClrTx/>
              <a:buSzTx/>
              <a:buFontTx/>
              <a:buNone/>
            </a:pPr>
            <a:endParaRPr lang="en-US" altLang="nb-NO" sz="1800" dirty="0">
              <a:solidFill>
                <a:schemeClr val="folHlink"/>
              </a:solidFill>
              <a:latin typeface="Times New Roman" panose="02020603050405020304" pitchFamily="18" charset="0"/>
            </a:endParaRPr>
          </a:p>
        </p:txBody>
      </p:sp>
      <p:sp>
        <p:nvSpPr>
          <p:cNvPr id="8206" name="Text Box 14"/>
          <p:cNvSpPr txBox="1">
            <a:spLocks noChangeArrowheads="1"/>
          </p:cNvSpPr>
          <p:nvPr/>
        </p:nvSpPr>
        <p:spPr bwMode="auto">
          <a:xfrm>
            <a:off x="2700338" y="5445125"/>
            <a:ext cx="40830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(1-3)</a:t>
            </a:r>
          </a:p>
          <a:p>
            <a:pPr algn="ctr" eaLnBrk="1" hangingPunct="1">
              <a:lnSpc>
                <a:spcPct val="100000"/>
              </a:lnSpc>
              <a:spcBef>
                <a:spcPct val="0"/>
              </a:spcBef>
              <a:spcAft>
                <a:spcPct val="0"/>
              </a:spcAft>
              <a:buClrTx/>
              <a:buSzTx/>
              <a:buFontTx/>
              <a:buNone/>
            </a:pPr>
            <a:r>
              <a:rPr lang="nb-NO" altLang="nb-NO" sz="1800" b="1">
                <a:solidFill>
                  <a:schemeClr val="tx1"/>
                </a:solidFill>
                <a:latin typeface="Times New Roman" panose="02020603050405020304" pitchFamily="18" charset="0"/>
              </a:rPr>
              <a:t>Totalavvik for indirekte faste kostnader</a:t>
            </a:r>
            <a:endParaRPr lang="nb-NO" altLang="nb-NO" sz="1800" b="1" i="1">
              <a:solidFill>
                <a:schemeClr val="tx1"/>
              </a:solidFill>
              <a:latin typeface="Times New Roman" panose="02020603050405020304" pitchFamily="18" charset="0"/>
            </a:endParaRPr>
          </a:p>
          <a:p>
            <a:pPr algn="ctr" eaLnBrk="1" hangingPunct="1">
              <a:lnSpc>
                <a:spcPct val="100000"/>
              </a:lnSpc>
              <a:spcBef>
                <a:spcPct val="0"/>
              </a:spcBef>
              <a:spcAft>
                <a:spcPct val="0"/>
              </a:spcAft>
              <a:buClrTx/>
              <a:buSzTx/>
              <a:buFontTx/>
              <a:buNone/>
            </a:pPr>
            <a:endParaRPr lang="en-US" altLang="nb-NO" sz="1800">
              <a:solidFill>
                <a:schemeClr val="tx1"/>
              </a:solidFill>
              <a:latin typeface="Times New Roman" panose="02020603050405020304" pitchFamily="18" charset="0"/>
            </a:endParaRPr>
          </a:p>
        </p:txBody>
      </p:sp>
      <p:sp>
        <p:nvSpPr>
          <p:cNvPr id="8207" name="Text Box 15"/>
          <p:cNvSpPr txBox="1">
            <a:spLocks noChangeArrowheads="1"/>
          </p:cNvSpPr>
          <p:nvPr/>
        </p:nvSpPr>
        <p:spPr bwMode="auto">
          <a:xfrm>
            <a:off x="5559425" y="4357688"/>
            <a:ext cx="1543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algn="ctr" eaLnBrk="1" hangingPunct="1">
              <a:lnSpc>
                <a:spcPct val="100000"/>
              </a:lnSpc>
              <a:spcBef>
                <a:spcPct val="0"/>
              </a:spcBef>
              <a:spcAft>
                <a:spcPct val="0"/>
              </a:spcAft>
              <a:buClrTx/>
              <a:buSzTx/>
              <a:buFontTx/>
              <a:buNone/>
            </a:pPr>
            <a:r>
              <a:rPr lang="nb-NO" altLang="nb-NO" sz="1800" b="1">
                <a:solidFill>
                  <a:srgbClr val="FF0000"/>
                </a:solidFill>
                <a:latin typeface="Times New Roman" panose="02020603050405020304" pitchFamily="18" charset="0"/>
              </a:rPr>
              <a:t>(2-3)</a:t>
            </a:r>
          </a:p>
          <a:p>
            <a:pPr algn="ctr" eaLnBrk="1" hangingPunct="1">
              <a:lnSpc>
                <a:spcPct val="100000"/>
              </a:lnSpc>
              <a:spcBef>
                <a:spcPct val="0"/>
              </a:spcBef>
              <a:spcAft>
                <a:spcPct val="0"/>
              </a:spcAft>
              <a:buClrTx/>
              <a:buSzTx/>
              <a:buFontTx/>
              <a:buNone/>
            </a:pPr>
            <a:r>
              <a:rPr lang="nb-NO" altLang="nb-NO" sz="1800" b="1">
                <a:solidFill>
                  <a:srgbClr val="FF0000"/>
                </a:solidFill>
                <a:latin typeface="Times New Roman" panose="02020603050405020304" pitchFamily="18" charset="0"/>
              </a:rPr>
              <a:t>Budsjettavvik</a:t>
            </a:r>
            <a:endParaRPr lang="en-US" altLang="nb-NO" sz="1800" b="1">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build="allAtOnce"/>
      <p:bldP spid="8197" grpId="0"/>
      <p:bldP spid="8205" grpId="0"/>
      <p:bldP spid="8206" grpId="0"/>
      <p:bldP spid="820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620713"/>
            <a:ext cx="8925570" cy="1104900"/>
          </a:xfrm>
        </p:spPr>
        <p:txBody>
          <a:bodyPr lIns="90488" tIns="44450" rIns="90488" bIns="44450">
            <a:normAutofit fontScale="90000"/>
          </a:bodyPr>
          <a:lstStyle/>
          <a:p>
            <a:pPr eaLnBrk="1" hangingPunct="1">
              <a:defRPr/>
            </a:pPr>
            <a:r>
              <a:rPr lang="nb-NO" altLang="nb-NO" sz="4000" dirty="0" smtClean="0">
                <a:solidFill>
                  <a:srgbClr val="002060"/>
                </a:solidFill>
              </a:rPr>
              <a:t>Årsakene til avvik             </a:t>
            </a:r>
            <a:br>
              <a:rPr lang="nb-NO" altLang="nb-NO" sz="4000" dirty="0" smtClean="0">
                <a:solidFill>
                  <a:srgbClr val="002060"/>
                </a:solidFill>
              </a:rPr>
            </a:br>
            <a:r>
              <a:rPr lang="nb-NO" altLang="nb-NO" sz="4000" dirty="0" smtClean="0">
                <a:solidFill>
                  <a:srgbClr val="002060"/>
                </a:solidFill>
              </a:rPr>
              <a:t>i de indirekte faste kostnadene</a:t>
            </a:r>
          </a:p>
        </p:txBody>
      </p:sp>
      <p:sp>
        <p:nvSpPr>
          <p:cNvPr id="10243" name="Rectangle 3"/>
          <p:cNvSpPr>
            <a:spLocks noGrp="1" noChangeArrowheads="1"/>
          </p:cNvSpPr>
          <p:nvPr>
            <p:ph type="body" idx="1"/>
          </p:nvPr>
        </p:nvSpPr>
        <p:spPr>
          <a:xfrm>
            <a:off x="571500" y="1773238"/>
            <a:ext cx="8572500" cy="5181600"/>
          </a:xfrm>
          <a:noFill/>
        </p:spPr>
        <p:txBody>
          <a:bodyPr lIns="90488" tIns="44450" rIns="90488" bIns="44450"/>
          <a:lstStyle/>
          <a:p>
            <a:pPr eaLnBrk="1" hangingPunct="1"/>
            <a:r>
              <a:rPr lang="nb-NO" altLang="nb-NO" smtClean="0">
                <a:ea typeface="ＭＳ Ｐゴシック" panose="020B0600070205080204" pitchFamily="34" charset="-128"/>
              </a:rPr>
              <a:t>Budsjettavvik</a:t>
            </a:r>
          </a:p>
          <a:p>
            <a:pPr lvl="1" eaLnBrk="1" hangingPunct="1"/>
            <a:r>
              <a:rPr lang="nb-NO" altLang="nb-NO" smtClean="0">
                <a:ea typeface="ＭＳ Ｐゴシック" panose="020B0600070205080204" pitchFamily="34" charset="-128"/>
              </a:rPr>
              <a:t>Det er brukt mer eller mindre kostnader enn budsjettert</a:t>
            </a:r>
          </a:p>
          <a:p>
            <a:pPr lvl="3" eaLnBrk="1" hangingPunct="1"/>
            <a:r>
              <a:rPr lang="nb-NO" altLang="nb-NO" sz="2400" smtClean="0">
                <a:ea typeface="ＭＳ Ｐゴシック" panose="020B0600070205080204" pitchFamily="34" charset="-128"/>
              </a:rPr>
              <a:t>skyldes endringer i mengde og pris, at kostnadsstrukturen (kostnadsgrunnlaget) ikke er lineær og substitusjon mellom faste og variable kostnader</a:t>
            </a:r>
          </a:p>
          <a:p>
            <a:pPr eaLnBrk="1" hangingPunct="1"/>
            <a:r>
              <a:rPr lang="nb-NO" altLang="nb-NO" smtClean="0">
                <a:ea typeface="ＭＳ Ｐゴシック" panose="020B0600070205080204" pitchFamily="34" charset="-128"/>
              </a:rPr>
              <a:t>(Produksjons)volumavvik</a:t>
            </a:r>
          </a:p>
          <a:p>
            <a:pPr lvl="1" eaLnBrk="1" hangingPunct="1"/>
            <a:r>
              <a:rPr lang="nb-NO" altLang="nb-NO" smtClean="0">
                <a:ea typeface="ＭＳ Ｐゴシック" panose="020B0600070205080204" pitchFamily="34" charset="-128"/>
              </a:rPr>
              <a:t>Virkelig aktivitet er forskjellig fra den budsjetterte kapasitetsutnyttelsen</a:t>
            </a:r>
          </a:p>
          <a:p>
            <a:pPr lvl="1" eaLnBrk="1" hangingPunct="1"/>
            <a:r>
              <a:rPr lang="nb-NO" altLang="nb-NO" smtClean="0">
                <a:ea typeface="ＭＳ Ｐゴシック" panose="020B0600070205080204" pitchFamily="34" charset="-128"/>
              </a:rPr>
              <a:t>Volumavviket kalles også </a:t>
            </a:r>
            <a:r>
              <a:rPr lang="nb-NO" altLang="nb-NO" smtClean="0">
                <a:solidFill>
                  <a:srgbClr val="FF0000"/>
                </a:solidFill>
                <a:ea typeface="ＭＳ Ｐゴシック" panose="020B0600070205080204" pitchFamily="34" charset="-128"/>
              </a:rPr>
              <a:t>beskjeftigelsesavvik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827584" y="620713"/>
            <a:ext cx="9162554" cy="1104900"/>
          </a:xfrm>
        </p:spPr>
        <p:txBody>
          <a:bodyPr lIns="90488" tIns="44450" rIns="90488" bIns="44450">
            <a:normAutofit fontScale="90000"/>
          </a:bodyPr>
          <a:lstStyle/>
          <a:p>
            <a:pPr eaLnBrk="1" hangingPunct="1">
              <a:defRPr/>
            </a:pPr>
            <a:r>
              <a:rPr lang="nb-NO" altLang="nb-NO" sz="4000" dirty="0" smtClean="0">
                <a:solidFill>
                  <a:srgbClr val="002060"/>
                </a:solidFill>
              </a:rPr>
              <a:t>Salgets resultatavvik          </a:t>
            </a:r>
            <a:br>
              <a:rPr lang="nb-NO" altLang="nb-NO" sz="4000" dirty="0" smtClean="0">
                <a:solidFill>
                  <a:srgbClr val="002060"/>
                </a:solidFill>
              </a:rPr>
            </a:br>
            <a:r>
              <a:rPr lang="nb-NO" altLang="nb-NO" sz="4000" dirty="0" smtClean="0">
                <a:solidFill>
                  <a:srgbClr val="002060"/>
                </a:solidFill>
              </a:rPr>
              <a:t>standard selvkostregnskapet</a:t>
            </a:r>
          </a:p>
        </p:txBody>
      </p:sp>
      <p:sp>
        <p:nvSpPr>
          <p:cNvPr id="21509" name="Rectangle 3"/>
          <p:cNvSpPr>
            <a:spLocks noGrp="1" noChangeArrowheads="1"/>
          </p:cNvSpPr>
          <p:nvPr>
            <p:ph type="body" idx="1"/>
          </p:nvPr>
        </p:nvSpPr>
        <p:spPr>
          <a:xfrm>
            <a:off x="514350" y="1676400"/>
            <a:ext cx="2495550" cy="2381250"/>
          </a:xfrm>
        </p:spPr>
        <p:txBody>
          <a:bodyPr lIns="90488" tIns="44450" rIns="90488" bIns="44450"/>
          <a:lstStyle/>
          <a:p>
            <a:pPr marL="0" indent="0" algn="ctr" eaLnBrk="1" hangingPunct="1">
              <a:buFont typeface="Wingdings" panose="05000000000000000000" pitchFamily="2" charset="2"/>
              <a:buNone/>
            </a:pPr>
            <a:endParaRPr lang="nb-NO" altLang="nb-NO" sz="1800" smtClean="0">
              <a:ea typeface="ＭＳ Ｐゴシック" panose="020B0600070205080204" pitchFamily="34" charset="-128"/>
            </a:endParaRPr>
          </a:p>
          <a:p>
            <a:pPr marL="0" indent="0" algn="ctr" eaLnBrk="1" hangingPunct="1">
              <a:buFont typeface="Wingdings" panose="05000000000000000000" pitchFamily="2" charset="2"/>
              <a:buNone/>
            </a:pPr>
            <a:endParaRPr lang="nb-NO" altLang="nb-NO" sz="1800" smtClean="0">
              <a:ea typeface="ＭＳ Ｐゴシック" panose="020B0600070205080204" pitchFamily="34" charset="-128"/>
            </a:endParaRPr>
          </a:p>
          <a:p>
            <a:pPr marL="0" indent="0" algn="ctr" eaLnBrk="1" hangingPunct="1">
              <a:buFont typeface="Wingdings" panose="05000000000000000000" pitchFamily="2" charset="2"/>
              <a:buNone/>
            </a:pPr>
            <a:endParaRPr lang="nb-NO" altLang="nb-NO" sz="1800" smtClean="0">
              <a:ea typeface="ＭＳ Ｐゴシック" panose="020B0600070205080204" pitchFamily="34" charset="-128"/>
            </a:endParaRPr>
          </a:p>
        </p:txBody>
      </p:sp>
      <p:sp>
        <p:nvSpPr>
          <p:cNvPr id="5124" name="Rectangle 4"/>
          <p:cNvSpPr>
            <a:spLocks noChangeArrowheads="1"/>
          </p:cNvSpPr>
          <p:nvPr/>
        </p:nvSpPr>
        <p:spPr bwMode="auto">
          <a:xfrm>
            <a:off x="3067050" y="1676400"/>
            <a:ext cx="3143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spcBef>
                <a:spcPct val="20000"/>
              </a:spcBef>
            </a:pPr>
            <a:r>
              <a:rPr lang="nb-NO" altLang="nb-NO" sz="1800">
                <a:latin typeface="Times New Roman" panose="02020603050405020304" pitchFamily="18" charset="0"/>
              </a:rPr>
              <a:t>2</a:t>
            </a:r>
          </a:p>
          <a:p>
            <a:pPr algn="ctr">
              <a:spcBef>
                <a:spcPct val="20000"/>
              </a:spcBef>
            </a:pPr>
            <a:r>
              <a:rPr lang="nb-NO" altLang="nb-NO" sz="1800" b="1" i="1">
                <a:latin typeface="Times New Roman" panose="02020603050405020304" pitchFamily="18" charset="0"/>
              </a:rPr>
              <a:t>For avviksanalysen</a:t>
            </a:r>
          </a:p>
          <a:p>
            <a:pPr algn="ctr">
              <a:spcBef>
                <a:spcPct val="20000"/>
              </a:spcBef>
            </a:pPr>
            <a:r>
              <a:rPr lang="nb-NO" altLang="nb-NO" sz="1800">
                <a:latin typeface="Times New Roman" panose="02020603050405020304" pitchFamily="18" charset="0"/>
              </a:rPr>
              <a:t>Virkelig salgsvolum vurdert til budsjettert pris</a:t>
            </a:r>
          </a:p>
          <a:p>
            <a:pPr algn="ctr">
              <a:spcBef>
                <a:spcPct val="20000"/>
              </a:spcBef>
            </a:pPr>
            <a:r>
              <a:rPr lang="nb-NO" altLang="nb-NO" sz="1800">
                <a:latin typeface="Times New Roman" panose="02020603050405020304" pitchFamily="18" charset="0"/>
              </a:rPr>
              <a:t>Virkelig salgsvolum vurdert til forkalkulert fortjeneste</a:t>
            </a:r>
          </a:p>
          <a:p>
            <a:pPr algn="ctr" eaLnBrk="1">
              <a:spcBef>
                <a:spcPct val="20000"/>
              </a:spcBef>
            </a:pPr>
            <a:endParaRPr lang="nb-NO" altLang="nb-NO" sz="1800">
              <a:latin typeface="Times New Roman" panose="02020603050405020304" pitchFamily="18" charset="0"/>
            </a:endParaRPr>
          </a:p>
        </p:txBody>
      </p:sp>
      <p:sp>
        <p:nvSpPr>
          <p:cNvPr id="5125" name="Rectangle 5"/>
          <p:cNvSpPr>
            <a:spLocks noChangeArrowheads="1"/>
          </p:cNvSpPr>
          <p:nvPr/>
        </p:nvSpPr>
        <p:spPr bwMode="auto">
          <a:xfrm>
            <a:off x="6084888" y="1628775"/>
            <a:ext cx="27114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spcBef>
                <a:spcPct val="20000"/>
              </a:spcBef>
            </a:pPr>
            <a:r>
              <a:rPr lang="nb-NO" altLang="nb-NO" sz="1800">
                <a:latin typeface="Times New Roman" panose="02020603050405020304" pitchFamily="18" charset="0"/>
              </a:rPr>
              <a:t>3</a:t>
            </a:r>
          </a:p>
          <a:p>
            <a:pPr algn="ctr">
              <a:spcBef>
                <a:spcPct val="20000"/>
              </a:spcBef>
            </a:pPr>
            <a:r>
              <a:rPr lang="nb-NO" altLang="nb-NO" sz="1800">
                <a:latin typeface="Times New Roman" panose="02020603050405020304" pitchFamily="18" charset="0"/>
              </a:rPr>
              <a:t>Budsjettert salgsvolum vurdert til forkalkulert fortjeneste</a:t>
            </a:r>
          </a:p>
        </p:txBody>
      </p:sp>
      <p:grpSp>
        <p:nvGrpSpPr>
          <p:cNvPr id="2" name="Group 12"/>
          <p:cNvGrpSpPr>
            <a:grpSpLocks/>
          </p:cNvGrpSpPr>
          <p:nvPr/>
        </p:nvGrpSpPr>
        <p:grpSpPr bwMode="auto">
          <a:xfrm>
            <a:off x="1181100" y="4649788"/>
            <a:ext cx="6972300" cy="2100262"/>
            <a:chOff x="648" y="2929"/>
            <a:chExt cx="4392" cy="1323"/>
          </a:xfrm>
        </p:grpSpPr>
        <p:sp>
          <p:nvSpPr>
            <p:cNvPr id="21517" name="Rectangle 6"/>
            <p:cNvSpPr>
              <a:spLocks noChangeArrowheads="1"/>
            </p:cNvSpPr>
            <p:nvPr/>
          </p:nvSpPr>
          <p:spPr bwMode="auto">
            <a:xfrm>
              <a:off x="652" y="3517"/>
              <a:ext cx="4384" cy="735"/>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21518" name="Rectangle 7"/>
            <p:cNvSpPr>
              <a:spLocks noChangeArrowheads="1"/>
            </p:cNvSpPr>
            <p:nvPr/>
          </p:nvSpPr>
          <p:spPr bwMode="auto">
            <a:xfrm>
              <a:off x="1694" y="2962"/>
              <a:ext cx="114" cy="22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21519" name="Rectangle 8"/>
            <p:cNvSpPr>
              <a:spLocks noChangeArrowheads="1"/>
            </p:cNvSpPr>
            <p:nvPr/>
          </p:nvSpPr>
          <p:spPr bwMode="auto">
            <a:xfrm>
              <a:off x="3894" y="2962"/>
              <a:ext cx="114" cy="22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21520" name="Line 9"/>
            <p:cNvSpPr>
              <a:spLocks noChangeShapeType="1"/>
            </p:cNvSpPr>
            <p:nvPr/>
          </p:nvSpPr>
          <p:spPr bwMode="auto">
            <a:xfrm flipV="1">
              <a:off x="648"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21521" name="Line 10"/>
            <p:cNvSpPr>
              <a:spLocks noChangeShapeType="1"/>
            </p:cNvSpPr>
            <p:nvPr/>
          </p:nvSpPr>
          <p:spPr bwMode="auto">
            <a:xfrm flipV="1">
              <a:off x="2843"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21522" name="Line 11"/>
            <p:cNvSpPr>
              <a:spLocks noChangeShapeType="1"/>
            </p:cNvSpPr>
            <p:nvPr/>
          </p:nvSpPr>
          <p:spPr bwMode="auto">
            <a:xfrm flipV="1">
              <a:off x="5040"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grpSp>
      <p:sp>
        <p:nvSpPr>
          <p:cNvPr id="5133" name="Text Box 13"/>
          <p:cNvSpPr txBox="1">
            <a:spLocks noChangeArrowheads="1"/>
          </p:cNvSpPr>
          <p:nvPr/>
        </p:nvSpPr>
        <p:spPr bwMode="auto">
          <a:xfrm>
            <a:off x="3586163" y="5826125"/>
            <a:ext cx="2209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b="1">
                <a:latin typeface="Times New Roman" panose="02020603050405020304" pitchFamily="18" charset="0"/>
              </a:rPr>
              <a:t>(1-2) + (2-3)</a:t>
            </a:r>
          </a:p>
          <a:p>
            <a:pPr algn="ctr" eaLnBrk="1" hangingPunct="1"/>
            <a:r>
              <a:rPr lang="nb-NO" altLang="nb-NO" sz="1800" b="1">
                <a:latin typeface="Times New Roman" panose="02020603050405020304" pitchFamily="18" charset="0"/>
              </a:rPr>
              <a:t>Salgets resultatavvik</a:t>
            </a:r>
          </a:p>
          <a:p>
            <a:pPr algn="ctr" eaLnBrk="1" hangingPunct="1"/>
            <a:endParaRPr lang="en-US" altLang="nb-NO" sz="1800">
              <a:latin typeface="Times New Roman" panose="02020603050405020304" pitchFamily="18" charset="0"/>
            </a:endParaRPr>
          </a:p>
        </p:txBody>
      </p:sp>
      <p:sp>
        <p:nvSpPr>
          <p:cNvPr id="5134" name="Text Box 14"/>
          <p:cNvSpPr txBox="1">
            <a:spLocks noChangeArrowheads="1"/>
          </p:cNvSpPr>
          <p:nvPr/>
        </p:nvSpPr>
        <p:spPr bwMode="auto">
          <a:xfrm>
            <a:off x="2338388" y="4797425"/>
            <a:ext cx="1606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b="1">
                <a:solidFill>
                  <a:srgbClr val="002060"/>
                </a:solidFill>
                <a:latin typeface="Times New Roman" panose="02020603050405020304" pitchFamily="18" charset="0"/>
              </a:rPr>
              <a:t>(1-2)</a:t>
            </a:r>
          </a:p>
          <a:p>
            <a:pPr algn="ctr" eaLnBrk="1" hangingPunct="1"/>
            <a:r>
              <a:rPr lang="nb-NO" altLang="nb-NO" sz="1800" b="1">
                <a:solidFill>
                  <a:srgbClr val="002060"/>
                </a:solidFill>
                <a:latin typeface="Times New Roman" panose="02020603050405020304" pitchFamily="18" charset="0"/>
              </a:rPr>
              <a:t>Salgsprisavvik</a:t>
            </a:r>
          </a:p>
          <a:p>
            <a:pPr algn="ctr" eaLnBrk="1" hangingPunct="1"/>
            <a:endParaRPr lang="en-US" altLang="nb-NO" sz="1800">
              <a:solidFill>
                <a:schemeClr val="folHlink"/>
              </a:solidFill>
              <a:latin typeface="Times New Roman" panose="02020603050405020304" pitchFamily="18" charset="0"/>
            </a:endParaRPr>
          </a:p>
        </p:txBody>
      </p:sp>
      <p:sp>
        <p:nvSpPr>
          <p:cNvPr id="5135" name="Text Box 15"/>
          <p:cNvSpPr txBox="1">
            <a:spLocks noChangeArrowheads="1"/>
          </p:cNvSpPr>
          <p:nvPr/>
        </p:nvSpPr>
        <p:spPr bwMode="auto">
          <a:xfrm>
            <a:off x="5599113" y="4799013"/>
            <a:ext cx="1835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b="1">
                <a:solidFill>
                  <a:srgbClr val="FF0000"/>
                </a:solidFill>
                <a:latin typeface="Times New Roman" panose="02020603050405020304" pitchFamily="18" charset="0"/>
              </a:rPr>
              <a:t>(2-3)</a:t>
            </a:r>
          </a:p>
          <a:p>
            <a:pPr algn="ctr" eaLnBrk="1" hangingPunct="1"/>
            <a:r>
              <a:rPr lang="nb-NO" altLang="nb-NO" sz="1800" b="1">
                <a:solidFill>
                  <a:srgbClr val="FF0000"/>
                </a:solidFill>
                <a:latin typeface="Times New Roman" panose="02020603050405020304" pitchFamily="18" charset="0"/>
              </a:rPr>
              <a:t>Salgsvolumavvik</a:t>
            </a:r>
          </a:p>
          <a:p>
            <a:pPr algn="ctr" eaLnBrk="1" hangingPunct="1"/>
            <a:endParaRPr lang="en-US" altLang="nb-NO"/>
          </a:p>
        </p:txBody>
      </p:sp>
      <p:sp>
        <p:nvSpPr>
          <p:cNvPr id="5136" name="Text Box 16"/>
          <p:cNvSpPr txBox="1">
            <a:spLocks noChangeArrowheads="1"/>
          </p:cNvSpPr>
          <p:nvPr/>
        </p:nvSpPr>
        <p:spPr bwMode="auto">
          <a:xfrm>
            <a:off x="395288" y="1700213"/>
            <a:ext cx="273685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a:latin typeface="Times New Roman" panose="02020603050405020304" pitchFamily="18" charset="0"/>
              </a:rPr>
              <a:t>1</a:t>
            </a:r>
            <a:endParaRPr lang="nb-NO" altLang="nb-NO" sz="800">
              <a:latin typeface="Times New Roman" panose="02020603050405020304" pitchFamily="18" charset="0"/>
            </a:endParaRPr>
          </a:p>
          <a:p>
            <a:pPr algn="ctr" eaLnBrk="1" hangingPunct="1"/>
            <a:r>
              <a:rPr lang="nb-NO" altLang="nb-NO" sz="1800" b="1" i="1">
                <a:latin typeface="Times New Roman" panose="02020603050405020304" pitchFamily="18" charset="0"/>
              </a:rPr>
              <a:t>Virkelig salgsinntekt</a:t>
            </a:r>
          </a:p>
          <a:p>
            <a:pPr algn="ctr" eaLnBrk="1" hangingPunct="1"/>
            <a:r>
              <a:rPr lang="nb-NO" altLang="nb-NO" sz="1800">
                <a:latin typeface="Times New Roman" panose="02020603050405020304" pitchFamily="18" charset="0"/>
              </a:rPr>
              <a:t>Virkelig salgsvolum vurdert til </a:t>
            </a:r>
          </a:p>
          <a:p>
            <a:pPr algn="ctr" eaLnBrk="1" hangingPunct="1"/>
            <a:r>
              <a:rPr lang="nb-NO" altLang="nb-NO" sz="1800">
                <a:latin typeface="Times New Roman" panose="02020603050405020304" pitchFamily="18" charset="0"/>
              </a:rPr>
              <a:t>virkelig pris</a:t>
            </a:r>
            <a:endParaRPr lang="en-US" altLang="nb-NO" sz="18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33" grpId="0"/>
      <p:bldP spid="5134" grpId="0"/>
      <p:bldP spid="5135" grpId="0"/>
      <p:bldP spid="513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0488" tIns="44450" rIns="90488" bIns="44450"/>
          <a:lstStyle/>
          <a:p>
            <a:pPr>
              <a:defRPr/>
            </a:pPr>
            <a:r>
              <a:rPr lang="nb-NO" altLang="nb-NO" sz="4000" dirty="0" smtClean="0">
                <a:solidFill>
                  <a:srgbClr val="002060"/>
                </a:solidFill>
              </a:rPr>
              <a:t>Kostnadsavvik faste kostnader i bidragsregnskapet</a:t>
            </a:r>
          </a:p>
        </p:txBody>
      </p:sp>
      <p:sp>
        <p:nvSpPr>
          <p:cNvPr id="12291" name="Rectangle 3"/>
          <p:cNvSpPr>
            <a:spLocks noGrp="1" noChangeArrowheads="1"/>
          </p:cNvSpPr>
          <p:nvPr>
            <p:ph type="body" idx="1"/>
          </p:nvPr>
        </p:nvSpPr>
        <p:spPr>
          <a:xfrm>
            <a:off x="757238" y="2128838"/>
            <a:ext cx="8355012" cy="4114800"/>
          </a:xfrm>
          <a:noFill/>
        </p:spPr>
        <p:txBody>
          <a:bodyPr lIns="90488" tIns="44450" rIns="90488" bIns="44450"/>
          <a:lstStyle/>
          <a:p>
            <a:r>
              <a:rPr lang="nb-NO" altLang="nb-NO" sz="2800" dirty="0" smtClean="0">
                <a:ea typeface="ＭＳ Ｐゴシック" panose="020B0600070205080204" pitchFamily="34" charset="-128"/>
              </a:rPr>
              <a:t>Faste kostnader behandles som periodekostnader i bidragsregnskapet</a:t>
            </a:r>
          </a:p>
          <a:p>
            <a:r>
              <a:rPr lang="nb-NO" altLang="nb-NO" sz="2800" dirty="0" smtClean="0">
                <a:ea typeface="ＭＳ Ｐゴシック" panose="020B0600070205080204" pitchFamily="34" charset="-128"/>
              </a:rPr>
              <a:t>Kun </a:t>
            </a:r>
            <a:r>
              <a:rPr lang="nb-NO" altLang="nb-NO" sz="2800" dirty="0" smtClean="0">
                <a:solidFill>
                  <a:srgbClr val="002060"/>
                </a:solidFill>
                <a:ea typeface="ＭＳ Ｐゴシック" panose="020B0600070205080204" pitchFamily="34" charset="-128"/>
              </a:rPr>
              <a:t>budsjettavvik =</a:t>
            </a:r>
          </a:p>
          <a:p>
            <a:pPr marL="200025" lvl="1" indent="0">
              <a:buSzPct val="75000"/>
              <a:buNone/>
            </a:pPr>
            <a:r>
              <a:rPr lang="nb-NO" altLang="nb-NO" dirty="0" smtClean="0">
                <a:ea typeface="ＭＳ Ｐゴシック" panose="020B0600070205080204" pitchFamily="34" charset="-128"/>
              </a:rPr>
              <a:t>		Budsjetterte faste (</a:t>
            </a:r>
            <a:r>
              <a:rPr lang="nb-NO" altLang="nb-NO" dirty="0" err="1" smtClean="0">
                <a:ea typeface="ＭＳ Ｐゴシック" panose="020B0600070205080204" pitchFamily="34" charset="-128"/>
              </a:rPr>
              <a:t>std</a:t>
            </a:r>
            <a:r>
              <a:rPr lang="nb-NO" altLang="nb-NO" dirty="0" smtClean="0">
                <a:ea typeface="ＭＳ Ｐゴシック" panose="020B0600070205080204" pitchFamily="34" charset="-128"/>
              </a:rPr>
              <a:t>. kost) - virkelige faste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755576" y="620713"/>
            <a:ext cx="8388424" cy="1104900"/>
          </a:xfrm>
          <a:noFill/>
        </p:spPr>
        <p:txBody>
          <a:bodyPr lIns="90488" tIns="44450" rIns="90488" bIns="44450">
            <a:normAutofit fontScale="90000"/>
          </a:bodyPr>
          <a:lstStyle/>
          <a:p>
            <a:pPr eaLnBrk="1" hangingPunct="1"/>
            <a:r>
              <a:rPr lang="nb-NO" altLang="nb-NO" sz="4000" dirty="0" smtClean="0">
                <a:solidFill>
                  <a:srgbClr val="002060"/>
                </a:solidFill>
              </a:rPr>
              <a:t>Salgets resultatavvik    </a:t>
            </a:r>
            <a:br>
              <a:rPr lang="nb-NO" altLang="nb-NO" sz="4000" dirty="0" smtClean="0">
                <a:solidFill>
                  <a:srgbClr val="002060"/>
                </a:solidFill>
              </a:rPr>
            </a:br>
            <a:r>
              <a:rPr lang="nb-NO" altLang="nb-NO" sz="4000" dirty="0" smtClean="0">
                <a:solidFill>
                  <a:srgbClr val="002060"/>
                </a:solidFill>
              </a:rPr>
              <a:t>standard bidragsregnskapet</a:t>
            </a:r>
          </a:p>
        </p:txBody>
      </p:sp>
      <p:sp>
        <p:nvSpPr>
          <p:cNvPr id="2" name="Rectangle 3"/>
          <p:cNvSpPr>
            <a:spLocks noChangeArrowheads="1"/>
          </p:cNvSpPr>
          <p:nvPr/>
        </p:nvSpPr>
        <p:spPr bwMode="auto">
          <a:xfrm>
            <a:off x="457200" y="1752600"/>
            <a:ext cx="3276600" cy="2381250"/>
          </a:xfrm>
          <a:prstGeom prst="rect">
            <a:avLst/>
          </a:prstGeom>
          <a:noFill/>
          <a:ln>
            <a:noFill/>
          </a:ln>
        </p:spPr>
        <p:txBody>
          <a:bodyPr lIns="90488" tIns="44450" rIns="90488" bIns="44450"/>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buClrTx/>
              <a:buSzTx/>
              <a:buFontTx/>
              <a:buNone/>
            </a:pPr>
            <a:r>
              <a:rPr lang="nb-NO" altLang="nb-NO" sz="1800">
                <a:latin typeface="Times New Roman" panose="02020603050405020304" pitchFamily="18" charset="0"/>
              </a:rPr>
              <a:t>1</a:t>
            </a:r>
          </a:p>
          <a:p>
            <a:pPr algn="ctr">
              <a:buClrTx/>
              <a:buSzTx/>
              <a:buFontTx/>
              <a:buNone/>
            </a:pPr>
            <a:r>
              <a:rPr lang="nb-NO" altLang="nb-NO" sz="1800" b="1" i="1">
                <a:latin typeface="Times New Roman" panose="02020603050405020304" pitchFamily="18" charset="0"/>
              </a:rPr>
              <a:t>Virkelig salgsinntekt</a:t>
            </a:r>
          </a:p>
          <a:p>
            <a:pPr algn="ctr">
              <a:buClrTx/>
              <a:buSzTx/>
              <a:buFontTx/>
              <a:buNone/>
            </a:pPr>
            <a:r>
              <a:rPr lang="nb-NO" altLang="nb-NO" sz="1800">
                <a:latin typeface="Times New Roman" panose="02020603050405020304" pitchFamily="18" charset="0"/>
              </a:rPr>
              <a:t>Virkelig salgsvolum vurdert til virkelig pris</a:t>
            </a:r>
          </a:p>
        </p:txBody>
      </p:sp>
      <p:sp>
        <p:nvSpPr>
          <p:cNvPr id="3" name="Rectangle 4"/>
          <p:cNvSpPr>
            <a:spLocks noChangeArrowheads="1"/>
          </p:cNvSpPr>
          <p:nvPr/>
        </p:nvSpPr>
        <p:spPr bwMode="auto">
          <a:xfrm>
            <a:off x="3505200" y="1752600"/>
            <a:ext cx="2971800" cy="2381250"/>
          </a:xfrm>
          <a:prstGeom prst="rect">
            <a:avLst/>
          </a:prstGeom>
          <a:noFill/>
          <a:ln>
            <a:noFill/>
          </a:ln>
        </p:spPr>
        <p:txBody>
          <a:bodyPr lIns="90488" tIns="44450" rIns="90488" bIns="44450"/>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buClrTx/>
              <a:buSzTx/>
              <a:buFontTx/>
              <a:buNone/>
            </a:pPr>
            <a:r>
              <a:rPr lang="nb-NO" altLang="nb-NO" sz="1800">
                <a:latin typeface="Times New Roman" panose="02020603050405020304" pitchFamily="18" charset="0"/>
              </a:rPr>
              <a:t>2</a:t>
            </a:r>
          </a:p>
          <a:p>
            <a:pPr algn="ctr">
              <a:buClrTx/>
              <a:buSzTx/>
              <a:buFontTx/>
              <a:buNone/>
            </a:pPr>
            <a:r>
              <a:rPr lang="nb-NO" altLang="nb-NO" sz="1800" b="1" i="1">
                <a:latin typeface="Times New Roman" panose="02020603050405020304" pitchFamily="18" charset="0"/>
              </a:rPr>
              <a:t>For avviksanalysen:</a:t>
            </a:r>
          </a:p>
          <a:p>
            <a:pPr algn="ctr">
              <a:buClrTx/>
              <a:buSzTx/>
              <a:buFontTx/>
              <a:buNone/>
            </a:pPr>
            <a:r>
              <a:rPr lang="nb-NO" altLang="nb-NO" sz="1800">
                <a:latin typeface="Times New Roman" panose="02020603050405020304" pitchFamily="18" charset="0"/>
              </a:rPr>
              <a:t>Virkelig salgsvolum vurdert til budsjettert pris</a:t>
            </a:r>
          </a:p>
        </p:txBody>
      </p:sp>
      <p:sp>
        <p:nvSpPr>
          <p:cNvPr id="6149" name="Rectangle 5"/>
          <p:cNvSpPr>
            <a:spLocks noChangeArrowheads="1"/>
          </p:cNvSpPr>
          <p:nvPr/>
        </p:nvSpPr>
        <p:spPr bwMode="auto">
          <a:xfrm>
            <a:off x="6496050" y="1752600"/>
            <a:ext cx="2495550" cy="2381250"/>
          </a:xfrm>
          <a:prstGeom prst="rect">
            <a:avLst/>
          </a:prstGeom>
          <a:noFill/>
          <a:ln>
            <a:noFill/>
          </a:ln>
        </p:spPr>
        <p:txBody>
          <a:bodyPr lIns="90488" tIns="44450" rIns="90488" bIns="44450"/>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buClrTx/>
              <a:buSzTx/>
              <a:buFontTx/>
              <a:buNone/>
            </a:pPr>
            <a:r>
              <a:rPr lang="nb-NO" altLang="nb-NO" sz="1800">
                <a:latin typeface="Times New Roman" panose="02020603050405020304" pitchFamily="18" charset="0"/>
              </a:rPr>
              <a:t>3</a:t>
            </a:r>
          </a:p>
          <a:p>
            <a:pPr algn="ctr">
              <a:buClrTx/>
              <a:buSzTx/>
              <a:buFontTx/>
              <a:buNone/>
            </a:pPr>
            <a:endParaRPr lang="nb-NO" altLang="nb-NO" sz="1800">
              <a:latin typeface="Times New Roman" panose="02020603050405020304" pitchFamily="18" charset="0"/>
            </a:endParaRPr>
          </a:p>
          <a:p>
            <a:pPr algn="ctr">
              <a:buClrTx/>
              <a:buSzTx/>
              <a:buFontTx/>
              <a:buNone/>
            </a:pPr>
            <a:endParaRPr lang="nb-NO" altLang="nb-NO" sz="1800">
              <a:latin typeface="Times New Roman" panose="02020603050405020304" pitchFamily="18" charset="0"/>
            </a:endParaRPr>
          </a:p>
          <a:p>
            <a:pPr algn="ctr">
              <a:buClrTx/>
              <a:buSzTx/>
              <a:buFontTx/>
              <a:buNone/>
            </a:pPr>
            <a:endParaRPr lang="nb-NO" altLang="nb-NO" sz="1800">
              <a:latin typeface="Times New Roman" panose="02020603050405020304" pitchFamily="18" charset="0"/>
            </a:endParaRPr>
          </a:p>
          <a:p>
            <a:pPr algn="ctr">
              <a:buClrTx/>
              <a:buSzTx/>
              <a:buFontTx/>
              <a:buNone/>
            </a:pPr>
            <a:endParaRPr lang="nb-NO" altLang="nb-NO" sz="1800">
              <a:latin typeface="Times New Roman" panose="02020603050405020304" pitchFamily="18" charset="0"/>
            </a:endParaRPr>
          </a:p>
          <a:p>
            <a:pPr algn="ctr">
              <a:buClrTx/>
              <a:buSzTx/>
              <a:buFontTx/>
              <a:buNone/>
            </a:pPr>
            <a:r>
              <a:rPr lang="nb-NO" altLang="nb-NO" sz="1800">
                <a:latin typeface="Times New Roman" panose="02020603050405020304" pitchFamily="18" charset="0"/>
              </a:rPr>
              <a:t>Budsjettert salg vurdert til budsjettert DB</a:t>
            </a:r>
          </a:p>
        </p:txBody>
      </p:sp>
      <p:sp>
        <p:nvSpPr>
          <p:cNvPr id="6150" name="Rectangle 6"/>
          <p:cNvSpPr>
            <a:spLocks noChangeArrowheads="1"/>
          </p:cNvSpPr>
          <p:nvPr/>
        </p:nvSpPr>
        <p:spPr bwMode="auto">
          <a:xfrm>
            <a:off x="3597275" y="3411538"/>
            <a:ext cx="3006725" cy="6381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nb-NO" altLang="nb-NO" sz="1800">
                <a:latin typeface="Times New Roman" panose="02020603050405020304" pitchFamily="18" charset="0"/>
              </a:rPr>
              <a:t>Virkelig salgsvolum vurdert til</a:t>
            </a:r>
          </a:p>
          <a:p>
            <a:pPr algn="ctr">
              <a:spcBef>
                <a:spcPct val="0"/>
              </a:spcBef>
              <a:buClrTx/>
              <a:buSzTx/>
              <a:buFontTx/>
              <a:buNone/>
            </a:pPr>
            <a:r>
              <a:rPr lang="nb-NO" altLang="nb-NO" sz="1800">
                <a:latin typeface="Times New Roman" panose="02020603050405020304" pitchFamily="18" charset="0"/>
              </a:rPr>
              <a:t>budsjettert DB</a:t>
            </a:r>
          </a:p>
        </p:txBody>
      </p:sp>
      <p:sp>
        <p:nvSpPr>
          <p:cNvPr id="6154" name="Rectangle 10"/>
          <p:cNvSpPr>
            <a:spLocks noChangeArrowheads="1"/>
          </p:cNvSpPr>
          <p:nvPr/>
        </p:nvSpPr>
        <p:spPr bwMode="auto">
          <a:xfrm>
            <a:off x="960438" y="5445125"/>
            <a:ext cx="7859712" cy="1135063"/>
          </a:xfrm>
          <a:prstGeom prst="rect">
            <a:avLst/>
          </a:prstGeom>
          <a:solidFill>
            <a:schemeClr val="bg1"/>
          </a:solidFill>
          <a:ln w="12700">
            <a:solidFill>
              <a:schemeClr val="tx1"/>
            </a:solidFill>
            <a:miter lim="800000"/>
            <a:headEnd/>
            <a:tailEnd/>
          </a:ln>
          <a:effectLst>
            <a:outerShdw dist="107763" dir="2700000" algn="ctr" rotWithShape="0">
              <a:schemeClr val="bg1"/>
            </a:outerShdw>
          </a:effectLst>
        </p:spPr>
        <p:txBody>
          <a:bodyPr wrap="none" lIns="90488" tIns="44450" rIns="90488" bIns="44450"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b="1">
              <a:latin typeface="Times New Roman" panose="02020603050405020304" pitchFamily="18" charset="0"/>
            </a:endParaRPr>
          </a:p>
        </p:txBody>
      </p:sp>
      <p:sp>
        <p:nvSpPr>
          <p:cNvPr id="6156" name="Text Box 12"/>
          <p:cNvSpPr txBox="1">
            <a:spLocks noChangeArrowheads="1"/>
          </p:cNvSpPr>
          <p:nvPr/>
        </p:nvSpPr>
        <p:spPr bwMode="auto">
          <a:xfrm>
            <a:off x="1671642" y="4602163"/>
            <a:ext cx="21002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nb-NO" altLang="nb-NO" sz="2400" dirty="0">
                <a:solidFill>
                  <a:srgbClr val="002060"/>
                </a:solidFill>
                <a:latin typeface="Times New Roman" panose="02020603050405020304" pitchFamily="18" charset="0"/>
              </a:rPr>
              <a:t>(1-2)</a:t>
            </a:r>
          </a:p>
          <a:p>
            <a:pPr algn="ctr" eaLnBrk="1" hangingPunct="1">
              <a:spcBef>
                <a:spcPct val="0"/>
              </a:spcBef>
              <a:buClrTx/>
              <a:buSzTx/>
              <a:buFontTx/>
              <a:buNone/>
            </a:pPr>
            <a:r>
              <a:rPr lang="nb-NO" altLang="nb-NO" sz="2400" b="1" dirty="0">
                <a:solidFill>
                  <a:srgbClr val="002060"/>
                </a:solidFill>
                <a:latin typeface="Times New Roman" panose="02020603050405020304" pitchFamily="18" charset="0"/>
              </a:rPr>
              <a:t>Salgsprisavvik</a:t>
            </a:r>
          </a:p>
          <a:p>
            <a:pPr algn="ctr" eaLnBrk="1" hangingPunct="1">
              <a:spcBef>
                <a:spcPct val="0"/>
              </a:spcBef>
              <a:buClrTx/>
              <a:buSzTx/>
              <a:buFontTx/>
              <a:buNone/>
            </a:pPr>
            <a:endParaRPr lang="en-US" altLang="nb-NO" sz="2400" dirty="0">
              <a:latin typeface="Times New Roman" panose="02020603050405020304" pitchFamily="18" charset="0"/>
            </a:endParaRPr>
          </a:p>
        </p:txBody>
      </p:sp>
      <p:sp>
        <p:nvSpPr>
          <p:cNvPr id="6157" name="Text Box 13"/>
          <p:cNvSpPr txBox="1">
            <a:spLocks noChangeArrowheads="1"/>
          </p:cNvSpPr>
          <p:nvPr/>
        </p:nvSpPr>
        <p:spPr bwMode="auto">
          <a:xfrm>
            <a:off x="6021491" y="4602163"/>
            <a:ext cx="240803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nb-NO" altLang="nb-NO" sz="2400" dirty="0">
                <a:solidFill>
                  <a:srgbClr val="FF0000"/>
                </a:solidFill>
                <a:latin typeface="Times New Roman" panose="02020603050405020304" pitchFamily="18" charset="0"/>
              </a:rPr>
              <a:t>(2-3)</a:t>
            </a:r>
            <a:endParaRPr lang="nb-NO" altLang="nb-NO" sz="2400" b="1" dirty="0">
              <a:solidFill>
                <a:srgbClr val="FF0000"/>
              </a:solidFill>
              <a:latin typeface="Times New Roman" panose="02020603050405020304" pitchFamily="18" charset="0"/>
            </a:endParaRPr>
          </a:p>
          <a:p>
            <a:pPr algn="ctr" eaLnBrk="1" hangingPunct="1">
              <a:spcBef>
                <a:spcPct val="0"/>
              </a:spcBef>
              <a:buClrTx/>
              <a:buSzTx/>
              <a:buFontTx/>
              <a:buNone/>
            </a:pPr>
            <a:r>
              <a:rPr lang="nb-NO" altLang="nb-NO" sz="2400" b="1" dirty="0">
                <a:solidFill>
                  <a:srgbClr val="FF0000"/>
                </a:solidFill>
                <a:latin typeface="Times New Roman" panose="02020603050405020304" pitchFamily="18" charset="0"/>
              </a:rPr>
              <a:t>Salgsvolumavvik</a:t>
            </a:r>
          </a:p>
          <a:p>
            <a:pPr algn="ctr" eaLnBrk="1" hangingPunct="1">
              <a:spcBef>
                <a:spcPct val="0"/>
              </a:spcBef>
              <a:buClrTx/>
              <a:buSzTx/>
              <a:buFontTx/>
              <a:buNone/>
            </a:pPr>
            <a:endParaRPr lang="en-US" altLang="nb-NO" sz="2400" dirty="0">
              <a:latin typeface="Times New Roman" panose="02020603050405020304" pitchFamily="18" charset="0"/>
            </a:endParaRPr>
          </a:p>
        </p:txBody>
      </p:sp>
      <p:sp>
        <p:nvSpPr>
          <p:cNvPr id="6158" name="Text Box 14"/>
          <p:cNvSpPr txBox="1">
            <a:spLocks noChangeArrowheads="1"/>
          </p:cNvSpPr>
          <p:nvPr/>
        </p:nvSpPr>
        <p:spPr bwMode="auto">
          <a:xfrm>
            <a:off x="3400425" y="5661025"/>
            <a:ext cx="28844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nb-NO" altLang="nb-NO" sz="2400">
                <a:latin typeface="Times New Roman" panose="02020603050405020304" pitchFamily="18" charset="0"/>
              </a:rPr>
              <a:t>(1-2) + (2-3)</a:t>
            </a:r>
            <a:endParaRPr lang="nb-NO" altLang="nb-NO" sz="2400" b="1">
              <a:latin typeface="Times New Roman" panose="02020603050405020304" pitchFamily="18" charset="0"/>
            </a:endParaRPr>
          </a:p>
          <a:p>
            <a:pPr algn="ctr" eaLnBrk="1" hangingPunct="1">
              <a:spcBef>
                <a:spcPct val="0"/>
              </a:spcBef>
              <a:buClrTx/>
              <a:buSzTx/>
              <a:buFontTx/>
              <a:buNone/>
            </a:pPr>
            <a:r>
              <a:rPr lang="nb-NO" altLang="nb-NO" sz="2400" b="1">
                <a:latin typeface="Times New Roman" panose="02020603050405020304" pitchFamily="18" charset="0"/>
              </a:rPr>
              <a:t>Salgets resultatavvik</a:t>
            </a:r>
          </a:p>
          <a:p>
            <a:pPr algn="ctr" eaLnBrk="1" hangingPunct="1">
              <a:spcBef>
                <a:spcPct val="0"/>
              </a:spcBef>
              <a:buClrTx/>
              <a:buSzTx/>
              <a:buFontTx/>
              <a:buNone/>
            </a:pPr>
            <a:endParaRPr lang="en-US" altLang="nb-NO" sz="2400">
              <a:latin typeface="Times New Roman" panose="02020603050405020304" pitchFamily="18" charset="0"/>
            </a:endParaRPr>
          </a:p>
        </p:txBody>
      </p:sp>
      <p:sp>
        <p:nvSpPr>
          <p:cNvPr id="6159" name="Line 15"/>
          <p:cNvSpPr>
            <a:spLocks noChangeShapeType="1"/>
          </p:cNvSpPr>
          <p:nvPr/>
        </p:nvSpPr>
        <p:spPr bwMode="auto">
          <a:xfrm flipV="1">
            <a:off x="971550" y="4149725"/>
            <a:ext cx="0" cy="12954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nb-NO"/>
          </a:p>
        </p:txBody>
      </p:sp>
      <p:sp>
        <p:nvSpPr>
          <p:cNvPr id="6160" name="Line 16"/>
          <p:cNvSpPr>
            <a:spLocks noChangeShapeType="1"/>
          </p:cNvSpPr>
          <p:nvPr/>
        </p:nvSpPr>
        <p:spPr bwMode="auto">
          <a:xfrm flipV="1">
            <a:off x="4859338" y="4149725"/>
            <a:ext cx="0" cy="12954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nb-NO"/>
          </a:p>
        </p:txBody>
      </p:sp>
      <p:sp>
        <p:nvSpPr>
          <p:cNvPr id="6161" name="Line 17"/>
          <p:cNvSpPr>
            <a:spLocks noChangeShapeType="1"/>
          </p:cNvSpPr>
          <p:nvPr/>
        </p:nvSpPr>
        <p:spPr bwMode="auto">
          <a:xfrm flipV="1">
            <a:off x="8820150" y="4149725"/>
            <a:ext cx="0" cy="12954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nb-NO"/>
          </a:p>
        </p:txBody>
      </p:sp>
    </p:spTree>
    <p:extLst>
      <p:ext uri="{BB962C8B-B14F-4D97-AF65-F5344CB8AC3E}">
        <p14:creationId xmlns:p14="http://schemas.microsoft.com/office/powerpoint/2010/main" val="35917414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5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5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4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15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149" grpId="0"/>
      <p:bldP spid="6150" grpId="0" animBg="1"/>
      <p:bldP spid="6154" grpId="0" animBg="1"/>
      <p:bldP spid="6156" grpId="0"/>
      <p:bldP spid="6157" grpId="0"/>
      <p:bldP spid="6158" grpId="0"/>
      <p:bldP spid="6159" grpId="0" animBg="1"/>
      <p:bldP spid="6160" grpId="0" animBg="1"/>
      <p:bldP spid="6161"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0488" tIns="44450" rIns="90488" bIns="44450"/>
          <a:lstStyle/>
          <a:p>
            <a:pPr eaLnBrk="1" hangingPunct="1">
              <a:defRPr/>
            </a:pPr>
            <a:r>
              <a:rPr lang="nb-NO" altLang="nb-NO" sz="3600" dirty="0" smtClean="0">
                <a:solidFill>
                  <a:srgbClr val="002060"/>
                </a:solidFill>
              </a:rPr>
              <a:t>Mer om materialavviket</a:t>
            </a:r>
          </a:p>
        </p:txBody>
      </p:sp>
      <p:sp>
        <p:nvSpPr>
          <p:cNvPr id="47107" name="Rectangle 3"/>
          <p:cNvSpPr>
            <a:spLocks noGrp="1" noChangeArrowheads="1"/>
          </p:cNvSpPr>
          <p:nvPr>
            <p:ph type="body" idx="1"/>
          </p:nvPr>
        </p:nvSpPr>
        <p:spPr>
          <a:xfrm>
            <a:off x="685800" y="1844675"/>
            <a:ext cx="8458200" cy="5194300"/>
          </a:xfrm>
          <a:noFill/>
        </p:spPr>
        <p:txBody>
          <a:bodyPr lIns="90488" tIns="44450" rIns="90488" bIns="44450"/>
          <a:lstStyle/>
          <a:p>
            <a:pPr eaLnBrk="1" hangingPunct="1"/>
            <a:r>
              <a:rPr lang="nb-NO" altLang="nb-NO" sz="2800" smtClean="0">
                <a:ea typeface="ＭＳ Ｐゴシック" panose="020B0600070205080204" pitchFamily="34" charset="-128"/>
              </a:rPr>
              <a:t>Mange bedrifter registrerer og korrigerer prisavviket ved varemottak ("inn på lager") og ikke i driftsregnskapet ("ut fra lager"), og det løpende materialavviket vil derfor bestå kun av </a:t>
            </a:r>
            <a:r>
              <a:rPr lang="nb-NO" altLang="nb-NO" sz="2800" i="1" smtClean="0">
                <a:ea typeface="ＭＳ Ｐゴシック" panose="020B0600070205080204" pitchFamily="34" charset="-128"/>
              </a:rPr>
              <a:t>mengdeavviket</a:t>
            </a:r>
          </a:p>
          <a:p>
            <a:pPr eaLnBrk="1" hangingPunct="1"/>
            <a:r>
              <a:rPr lang="nb-NO" altLang="nb-NO" sz="2800" smtClean="0">
                <a:ea typeface="ＭＳ Ｐゴシック" panose="020B0600070205080204" pitchFamily="34" charset="-128"/>
              </a:rPr>
              <a:t>To fordeler:</a:t>
            </a:r>
          </a:p>
          <a:p>
            <a:pPr lvl="1" eaLnBrk="1" hangingPunct="1">
              <a:buSzPct val="75000"/>
            </a:pPr>
            <a:r>
              <a:rPr lang="nb-NO" altLang="nb-NO" sz="2000" smtClean="0">
                <a:ea typeface="ＭＳ Ｐゴシック" panose="020B0600070205080204" pitchFamily="34" charset="-128"/>
              </a:rPr>
              <a:t>1 Prisavviket mellom standard og virkelig pris får omgående oppmerksomhet og evt. korrigerende tiltak kan umiddelbart iverksettes</a:t>
            </a:r>
          </a:p>
          <a:p>
            <a:pPr lvl="1" eaLnBrk="1" hangingPunct="1">
              <a:buSzPct val="75000"/>
            </a:pPr>
            <a:r>
              <a:rPr lang="nb-NO" altLang="nb-NO" sz="2000" smtClean="0">
                <a:ea typeface="ＭＳ Ｐゴシック" panose="020B0600070205080204" pitchFamily="34" charset="-128"/>
              </a:rPr>
              <a:t>2 Løpende avvik mellom standard materialforbruk og virkelig er isolert til mengdeavvik</a:t>
            </a:r>
          </a:p>
        </p:txBody>
      </p:sp>
    </p:spTree>
    <p:extLst>
      <p:ext uri="{BB962C8B-B14F-4D97-AF65-F5344CB8AC3E}">
        <p14:creationId xmlns:p14="http://schemas.microsoft.com/office/powerpoint/2010/main" val="33800119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p:txBody>
          <a:bodyPr/>
          <a:lstStyle/>
          <a:p>
            <a:pPr eaLnBrk="1" hangingPunct="1">
              <a:defRPr/>
            </a:pPr>
            <a:r>
              <a:rPr lang="nb-NO" altLang="nb-NO" dirty="0" smtClean="0">
                <a:solidFill>
                  <a:srgbClr val="002060"/>
                </a:solidFill>
              </a:rPr>
              <a:t>Fordeler og </a:t>
            </a:r>
            <a:br>
              <a:rPr lang="nb-NO" altLang="nb-NO" dirty="0" smtClean="0">
                <a:solidFill>
                  <a:srgbClr val="002060"/>
                </a:solidFill>
              </a:rPr>
            </a:br>
            <a:r>
              <a:rPr lang="nb-NO" altLang="nb-NO" dirty="0" smtClean="0">
                <a:solidFill>
                  <a:srgbClr val="002060"/>
                </a:solidFill>
              </a:rPr>
              <a:t>ulemper med standardkost</a:t>
            </a:r>
          </a:p>
        </p:txBody>
      </p:sp>
      <p:sp>
        <p:nvSpPr>
          <p:cNvPr id="114" name="Plassholder for innhold 113"/>
          <p:cNvSpPr>
            <a:spLocks noGrp="1"/>
          </p:cNvSpPr>
          <p:nvPr>
            <p:ph idx="1"/>
          </p:nvPr>
        </p:nvSpPr>
        <p:spPr>
          <a:xfrm>
            <a:off x="1182688" y="1714500"/>
            <a:ext cx="7772400" cy="4714875"/>
          </a:xfrm>
        </p:spPr>
        <p:txBody>
          <a:bodyPr/>
          <a:lstStyle/>
          <a:p>
            <a:pPr eaLnBrk="1" hangingPunct="1"/>
            <a:r>
              <a:rPr lang="nb-NO" altLang="nb-NO" sz="2800" smtClean="0">
                <a:ea typeface="ＭＳ Ｐゴシック" panose="020B0600070205080204" pitchFamily="34" charset="-128"/>
              </a:rPr>
              <a:t>Fordeler</a:t>
            </a:r>
          </a:p>
          <a:p>
            <a:pPr lvl="1" eaLnBrk="1" hangingPunct="1"/>
            <a:r>
              <a:rPr lang="nb-NO" altLang="nb-NO" sz="2400" smtClean="0">
                <a:ea typeface="ＭＳ Ｐゴシック" panose="020B0600070205080204" pitchFamily="34" charset="-128"/>
              </a:rPr>
              <a:t>Kostnadsstandardene</a:t>
            </a:r>
          </a:p>
          <a:p>
            <a:pPr lvl="2" eaLnBrk="1" hangingPunct="1"/>
            <a:r>
              <a:rPr lang="nb-NO" altLang="nb-NO" sz="2000" smtClean="0">
                <a:ea typeface="ＭＳ Ｐゴシック" panose="020B0600070205080204" pitchFamily="34" charset="-128"/>
              </a:rPr>
              <a:t>fokuserer produktivitet og økonomi</a:t>
            </a:r>
          </a:p>
          <a:p>
            <a:pPr lvl="2" eaLnBrk="1" hangingPunct="1"/>
            <a:r>
              <a:rPr lang="nb-NO" altLang="nb-NO" sz="2000" smtClean="0">
                <a:ea typeface="ＭＳ Ｐゴシック" panose="020B0600070205080204" pitchFamily="34" charset="-128"/>
              </a:rPr>
              <a:t>muliggjør </a:t>
            </a:r>
            <a:r>
              <a:rPr lang="nb-NO" altLang="nb-NO" sz="2000" smtClean="0">
                <a:solidFill>
                  <a:srgbClr val="FF0000"/>
                </a:solidFill>
                <a:ea typeface="ＭＳ Ｐゴシック" panose="020B0600070205080204" pitchFamily="34" charset="-128"/>
              </a:rPr>
              <a:t>ledelse ved avviksfokusering </a:t>
            </a:r>
            <a:r>
              <a:rPr lang="nb-NO" altLang="nb-NO" sz="2000" smtClean="0">
                <a:ea typeface="ＭＳ Ｐゴシック" panose="020B0600070205080204" pitchFamily="34" charset="-128"/>
              </a:rPr>
              <a:t>(Management by Exception)</a:t>
            </a:r>
          </a:p>
          <a:p>
            <a:pPr lvl="2" eaLnBrk="1" hangingPunct="1"/>
            <a:r>
              <a:rPr lang="nb-NO" altLang="nb-NO" sz="2000" smtClean="0">
                <a:ea typeface="ＭＳ Ｐゴシック" panose="020B0600070205080204" pitchFamily="34" charset="-128"/>
              </a:rPr>
              <a:t>forenkler utarbeidelsen av driftsregnskapet</a:t>
            </a:r>
          </a:p>
          <a:p>
            <a:pPr lvl="2" eaLnBrk="1" hangingPunct="1"/>
            <a:r>
              <a:rPr lang="nb-NO" altLang="nb-NO" sz="2000" smtClean="0">
                <a:ea typeface="ＭＳ Ｐゴシック" panose="020B0600070205080204" pitchFamily="34" charset="-128"/>
              </a:rPr>
              <a:t>forenkler budsjettarbeidet</a:t>
            </a:r>
          </a:p>
          <a:p>
            <a:pPr lvl="2" eaLnBrk="1" hangingPunct="1"/>
            <a:r>
              <a:rPr lang="nb-NO" altLang="nb-NO" sz="2000" smtClean="0">
                <a:ea typeface="ＭＳ Ｐゴシック" panose="020B0600070205080204" pitchFamily="34" charset="-128"/>
              </a:rPr>
              <a:t>relativt rimelig å vedlikeholde og vedlikeholdsarbeidet er konkurransefremmende</a:t>
            </a:r>
          </a:p>
          <a:p>
            <a:pPr eaLnBrk="1" hangingPunct="1"/>
            <a:r>
              <a:rPr lang="nb-NO" altLang="nb-NO" sz="2600" smtClean="0">
                <a:ea typeface="ＭＳ Ｐゴシック" panose="020B0600070205080204" pitchFamily="34" charset="-128"/>
              </a:rPr>
              <a:t>Ulemper</a:t>
            </a:r>
          </a:p>
          <a:p>
            <a:pPr lvl="2" eaLnBrk="1" hangingPunct="1"/>
            <a:r>
              <a:rPr lang="nb-NO" altLang="nb-NO" sz="2000" smtClean="0">
                <a:ea typeface="ＭＳ Ｐゴシック" panose="020B0600070205080204" pitchFamily="34" charset="-128"/>
              </a:rPr>
              <a:t>Ofte kun de negative avvikene som fokuseres</a:t>
            </a:r>
          </a:p>
          <a:p>
            <a:pPr lvl="2" eaLnBrk="1" hangingPunct="1"/>
            <a:r>
              <a:rPr lang="nb-NO" altLang="nb-NO" sz="2000" smtClean="0">
                <a:ea typeface="ＭＳ Ｐゴシック" panose="020B0600070205080204" pitchFamily="34" charset="-128"/>
              </a:rPr>
              <a:t>Overdreven avviksfokusering kan overskygge at andre og grunnleggende forhold i virksomheten er i endring</a:t>
            </a:r>
          </a:p>
          <a:p>
            <a:pPr lvl="2" eaLnBrk="1" hangingPunct="1"/>
            <a:endParaRPr lang="nb-NO" altLang="nb-NO" sz="1800" smtClean="0">
              <a:ea typeface="ＭＳ Ｐゴシック" panose="020B0600070205080204" pitchFamily="34" charset="-128"/>
            </a:endParaRPr>
          </a:p>
          <a:p>
            <a:pPr lvl="2" eaLnBrk="1" hangingPunct="1"/>
            <a:endParaRPr lang="nb-NO" altLang="nb-NO" sz="1800" smtClean="0">
              <a:ea typeface="ＭＳ Ｐゴシック" panose="020B0600070205080204" pitchFamily="34" charset="-128"/>
            </a:endParaRPr>
          </a:p>
          <a:p>
            <a:pPr eaLnBrk="1" hangingPunct="1"/>
            <a:endParaRPr lang="nb-NO" altLang="nb-NO" sz="2600" smtClean="0">
              <a:ea typeface="ＭＳ Ｐゴシック" panose="020B0600070205080204" pitchFamily="34" charset="-128"/>
            </a:endParaRPr>
          </a:p>
        </p:txBody>
      </p:sp>
    </p:spTree>
    <p:extLst>
      <p:ext uri="{BB962C8B-B14F-4D97-AF65-F5344CB8AC3E}">
        <p14:creationId xmlns:p14="http://schemas.microsoft.com/office/powerpoint/2010/main" val="1010309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4">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defRPr/>
            </a:pPr>
            <a:r>
              <a:rPr lang="nb-NO" altLang="nb-NO" dirty="0" smtClean="0">
                <a:solidFill>
                  <a:srgbClr val="002060"/>
                </a:solidFill>
              </a:rPr>
              <a:t>Fleksibelt budsjett (1)</a:t>
            </a:r>
          </a:p>
        </p:txBody>
      </p:sp>
      <p:sp>
        <p:nvSpPr>
          <p:cNvPr id="10243" name="Rectangle 3"/>
          <p:cNvSpPr>
            <a:spLocks noGrp="1" noChangeArrowheads="1"/>
          </p:cNvSpPr>
          <p:nvPr>
            <p:ph type="body" idx="1"/>
          </p:nvPr>
        </p:nvSpPr>
        <p:spPr/>
        <p:txBody>
          <a:bodyPr/>
          <a:lstStyle/>
          <a:p>
            <a:pPr eaLnBrk="1" hangingPunct="1"/>
            <a:r>
              <a:rPr lang="nb-NO" altLang="nb-NO" sz="2800" dirty="0" smtClean="0">
                <a:ea typeface="ＭＳ Ｐゴシック" panose="020B0600070205080204" pitchFamily="34" charset="-128"/>
              </a:rPr>
              <a:t>Et budsjett som viser periodens budsjetterte inntekter, kostnader og resultat ved de virkelige salgs- og tilvirkningsvolum</a:t>
            </a:r>
          </a:p>
          <a:p>
            <a:pPr lvl="1" eaLnBrk="1" hangingPunct="1"/>
            <a:r>
              <a:rPr lang="nb-NO" altLang="nb-NO" dirty="0" smtClean="0">
                <a:ea typeface="ＭＳ Ｐゴシック" panose="020B0600070205080204" pitchFamily="34" charset="-128"/>
              </a:rPr>
              <a:t>Mao. det opprinnelige (statiske) budsjettet korrigert for virkelig salgsvolum (aktivitetsnivå)</a:t>
            </a:r>
          </a:p>
        </p:txBody>
      </p:sp>
    </p:spTree>
    <p:extLst>
      <p:ext uri="{BB962C8B-B14F-4D97-AF65-F5344CB8AC3E}">
        <p14:creationId xmlns:p14="http://schemas.microsoft.com/office/powerpoint/2010/main" val="1126681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p:txBody>
          <a:bodyPr/>
          <a:lstStyle/>
          <a:p>
            <a:pPr>
              <a:defRPr/>
            </a:pPr>
            <a:r>
              <a:rPr lang="nb-NO" altLang="nb-NO" sz="4000" dirty="0" smtClean="0">
                <a:solidFill>
                  <a:srgbClr val="002060"/>
                </a:solidFill>
              </a:rPr>
              <a:t>Læringsmål</a:t>
            </a:r>
          </a:p>
        </p:txBody>
      </p:sp>
      <p:sp>
        <p:nvSpPr>
          <p:cNvPr id="3" name="Plassholder for innhold 2"/>
          <p:cNvSpPr>
            <a:spLocks noGrp="1"/>
          </p:cNvSpPr>
          <p:nvPr>
            <p:ph idx="1"/>
          </p:nvPr>
        </p:nvSpPr>
        <p:spPr>
          <a:xfrm>
            <a:off x="755650" y="2017713"/>
            <a:ext cx="8199438" cy="4114800"/>
          </a:xfrm>
        </p:spPr>
        <p:txBody>
          <a:bodyPr/>
          <a:lstStyle/>
          <a:p>
            <a:pPr lvl="1"/>
            <a:r>
              <a:rPr lang="nb-NO" altLang="nb-NO" sz="2000" dirty="0" smtClean="0">
                <a:ea typeface="ＭＳ Ｐゴシック" panose="020B0600070205080204" pitchFamily="34" charset="-128"/>
              </a:rPr>
              <a:t>Forklare hva som menes med standarder og kostnadsstandarder og gi eksempler </a:t>
            </a:r>
          </a:p>
          <a:p>
            <a:pPr lvl="1"/>
            <a:r>
              <a:rPr lang="nb-NO" altLang="nb-NO" sz="2000" dirty="0" smtClean="0">
                <a:ea typeface="ＭＳ Ｐゴシック" panose="020B0600070205080204" pitchFamily="34" charset="-128"/>
              </a:rPr>
              <a:t>Drøfte formålet med standardkostregnskapet</a:t>
            </a:r>
          </a:p>
          <a:p>
            <a:pPr lvl="1"/>
            <a:r>
              <a:rPr lang="nb-NO" altLang="nb-NO" sz="2000" dirty="0" smtClean="0">
                <a:ea typeface="ＭＳ Ｐゴシック" panose="020B0600070205080204" pitchFamily="34" charset="-128"/>
              </a:rPr>
              <a:t>Drøfte hva som menes med perfeksjonsstandarder og oppnåelige standarder</a:t>
            </a:r>
          </a:p>
          <a:p>
            <a:pPr lvl="1"/>
            <a:r>
              <a:rPr lang="nb-NO" altLang="nb-NO" sz="2000" dirty="0" smtClean="0">
                <a:ea typeface="ＭＳ Ｐゴシック" panose="020B0600070205080204" pitchFamily="34" charset="-128"/>
              </a:rPr>
              <a:t>Utarbeide en standardkalkyle for de variable kostnadene</a:t>
            </a:r>
          </a:p>
          <a:p>
            <a:pPr lvl="1"/>
            <a:r>
              <a:rPr lang="nb-NO" altLang="nb-NO" sz="2000" dirty="0" smtClean="0">
                <a:ea typeface="ＭＳ Ｐゴシック" panose="020B0600070205080204" pitchFamily="34" charset="-128"/>
              </a:rPr>
              <a:t>Drøfte den generelle modellen for avviksanalyse av de direkte og indirekte variable kostnadene</a:t>
            </a:r>
          </a:p>
          <a:p>
            <a:pPr lvl="1"/>
            <a:r>
              <a:rPr lang="nb-NO" altLang="nb-NO" sz="2000" dirty="0" smtClean="0">
                <a:ea typeface="ＭＳ Ｐゴシック" panose="020B0600070205080204" pitchFamily="34" charset="-128"/>
              </a:rPr>
              <a:t>Kunne foreta avviksanalyser av de indirekte faste og indirekte variable kostnadene og drøfte årsakssammenhengene</a:t>
            </a:r>
          </a:p>
        </p:txBody>
      </p:sp>
    </p:spTree>
    <p:extLst>
      <p:ext uri="{BB962C8B-B14F-4D97-AF65-F5344CB8AC3E}">
        <p14:creationId xmlns:p14="http://schemas.microsoft.com/office/powerpoint/2010/main" val="3790848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defRPr/>
            </a:pPr>
            <a:r>
              <a:rPr lang="nb-NO" altLang="nb-NO" dirty="0">
                <a:solidFill>
                  <a:srgbClr val="002060"/>
                </a:solidFill>
              </a:rPr>
              <a:t>Fleksibelt budsjett </a:t>
            </a:r>
            <a:r>
              <a:rPr lang="nb-NO" altLang="nb-NO" dirty="0" smtClean="0">
                <a:solidFill>
                  <a:srgbClr val="002060"/>
                </a:solidFill>
              </a:rPr>
              <a:t>(2)</a:t>
            </a:r>
          </a:p>
        </p:txBody>
      </p:sp>
      <p:sp>
        <p:nvSpPr>
          <p:cNvPr id="11267" name="Rectangle 3"/>
          <p:cNvSpPr>
            <a:spLocks noGrp="1" noChangeArrowheads="1"/>
          </p:cNvSpPr>
          <p:nvPr>
            <p:ph type="body" idx="1"/>
          </p:nvPr>
        </p:nvSpPr>
        <p:spPr/>
        <p:txBody>
          <a:bodyPr/>
          <a:lstStyle/>
          <a:p>
            <a:pPr eaLnBrk="1" hangingPunct="1"/>
            <a:r>
              <a:rPr lang="nb-NO" altLang="nb-NO" sz="2800" dirty="0" smtClean="0">
                <a:solidFill>
                  <a:srgbClr val="002060"/>
                </a:solidFill>
                <a:ea typeface="ＭＳ Ｐゴシック" panose="020B0600070205080204" pitchFamily="34" charset="-128"/>
              </a:rPr>
              <a:t>Det fleksible budsjettet avviker fra standardkostregnskapet etter bidragsprinsippet på ett område:</a:t>
            </a:r>
          </a:p>
          <a:p>
            <a:pPr lvl="1" eaLnBrk="1" hangingPunct="1"/>
            <a:r>
              <a:rPr lang="nb-NO" altLang="nb-NO" sz="2400" dirty="0" smtClean="0">
                <a:ea typeface="ＭＳ Ｐゴシック" panose="020B0600070205080204" pitchFamily="34" charset="-128"/>
              </a:rPr>
              <a:t>I fleksibelt budsjettet bruker vi budsjetterte priser i stedet for virkelige, oppnådde prisene</a:t>
            </a:r>
          </a:p>
          <a:p>
            <a:pPr eaLnBrk="1" hangingPunct="1"/>
            <a:r>
              <a:rPr lang="nb-NO" altLang="nb-NO" sz="2800" dirty="0" smtClean="0">
                <a:ea typeface="ＭＳ Ｐゴシック" panose="020B0600070205080204" pitchFamily="34" charset="-128"/>
              </a:rPr>
              <a:t>Salgsprisavviket blir derfor det samme som i bidragsregnskapet.</a:t>
            </a:r>
          </a:p>
          <a:p>
            <a:pPr eaLnBrk="1" hangingPunct="1"/>
            <a:r>
              <a:rPr lang="nb-NO" altLang="nb-NO" sz="2800" dirty="0" smtClean="0">
                <a:ea typeface="ＭＳ Ｐゴシック" panose="020B0600070205080204" pitchFamily="34" charset="-128"/>
              </a:rPr>
              <a:t>Salgsvolumavvik eksisterer ikke, da vi ikke legger det opprinnelige (statiske) budsjettet til grunn for avviksanalysen</a:t>
            </a:r>
          </a:p>
        </p:txBody>
      </p:sp>
    </p:spTree>
    <p:extLst>
      <p:ext uri="{BB962C8B-B14F-4D97-AF65-F5344CB8AC3E}">
        <p14:creationId xmlns:p14="http://schemas.microsoft.com/office/powerpoint/2010/main" val="2097654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ssholder for innhold 4"/>
          <p:cNvGraphicFramePr>
            <a:graphicFrameLocks noGrp="1"/>
          </p:cNvGraphicFramePr>
          <p:nvPr>
            <p:ph idx="1"/>
            <p:extLst/>
          </p:nvPr>
        </p:nvGraphicFramePr>
        <p:xfrm>
          <a:off x="914400" y="2564904"/>
          <a:ext cx="7618414" cy="1487487"/>
        </p:xfrm>
        <a:graphic>
          <a:graphicData uri="http://schemas.openxmlformats.org/drawingml/2006/table">
            <a:tbl>
              <a:tblPr/>
              <a:tblGrid>
                <a:gridCol w="1827366"/>
                <a:gridCol w="1133888"/>
                <a:gridCol w="1331087"/>
                <a:gridCol w="1340946"/>
                <a:gridCol w="1196334"/>
                <a:gridCol w="788793"/>
              </a:tblGrid>
              <a:tr h="359535">
                <a:tc>
                  <a:txBody>
                    <a:bodyPr/>
                    <a:lstStyle/>
                    <a:p>
                      <a:pPr algn="l" fontAlgn="b"/>
                      <a:r>
                        <a:rPr lang="nb-NO" sz="1100" b="0" i="0" u="none" strike="noStrike" dirty="0">
                          <a:solidFill>
                            <a:srgbClr val="000000"/>
                          </a:solidFill>
                          <a:effectLst/>
                          <a:latin typeface="Calibri" panose="020F0502020204030204" pitchFamily="34" charset="0"/>
                        </a:rPr>
                        <a:t> </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dirty="0">
                          <a:solidFill>
                            <a:srgbClr val="000000"/>
                          </a:solidFill>
                          <a:effectLst/>
                          <a:latin typeface="Calibri" panose="020F0502020204030204" pitchFamily="34" charset="0"/>
                        </a:rPr>
                        <a:t>Standardkalkylen</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dirty="0">
                          <a:solidFill>
                            <a:srgbClr val="000000"/>
                          </a:solidFill>
                          <a:effectLst/>
                          <a:latin typeface="Calibri" panose="020F0502020204030204" pitchFamily="34" charset="0"/>
                        </a:rPr>
                        <a:t>Virkelig </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a:solidFill>
                            <a:srgbClr val="000000"/>
                          </a:solidFill>
                          <a:effectLst/>
                          <a:latin typeface="Calibri" panose="020F0502020204030204" pitchFamily="34" charset="0"/>
                        </a:rPr>
                        <a:t>Standard-</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a:solidFill>
                            <a:srgbClr val="000000"/>
                          </a:solidFill>
                          <a:effectLst/>
                          <a:latin typeface="Calibri" panose="020F0502020204030204" pitchFamily="34" charset="0"/>
                        </a:rPr>
                        <a:t>Virkelige</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a:solidFill>
                            <a:srgbClr val="000000"/>
                          </a:solidFill>
                          <a:effectLst/>
                          <a:latin typeface="Calibri" panose="020F0502020204030204" pitchFamily="34" charset="0"/>
                        </a:rPr>
                        <a:t>Avvik</a:t>
                      </a:r>
                    </a:p>
                  </a:txBody>
                  <a:tcPr marL="9525" marR="9525" marT="9524" marB="0" anchor="b">
                    <a:lnL>
                      <a:noFill/>
                    </a:lnL>
                    <a:lnR>
                      <a:noFill/>
                    </a:lnR>
                    <a:lnT>
                      <a:noFill/>
                    </a:lnT>
                    <a:lnB>
                      <a:noFill/>
                    </a:lnB>
                    <a:solidFill>
                      <a:srgbClr val="BDD7EE"/>
                    </a:solidFill>
                  </a:tcPr>
                </a:tc>
              </a:tr>
              <a:tr h="281988">
                <a:tc>
                  <a:txBody>
                    <a:bodyPr/>
                    <a:lstStyle/>
                    <a:p>
                      <a:pPr algn="l" fontAlgn="b"/>
                      <a:r>
                        <a:rPr lang="nb-NO" sz="1100" b="0" i="0" u="none" strike="noStrike" dirty="0">
                          <a:solidFill>
                            <a:srgbClr val="000000"/>
                          </a:solidFill>
                          <a:effectLst/>
                          <a:latin typeface="Calibri" panose="020F0502020204030204" pitchFamily="34" charset="0"/>
                        </a:rPr>
                        <a:t> </a:t>
                      </a:r>
                    </a:p>
                  </a:txBody>
                  <a:tcPr marL="9525" marR="9525" marT="9524" marB="0" anchor="b">
                    <a:lnL>
                      <a:noFill/>
                    </a:lnL>
                    <a:lnR>
                      <a:noFill/>
                    </a:lnR>
                    <a:lnT>
                      <a:noFill/>
                    </a:lnT>
                    <a:lnB>
                      <a:noFill/>
                    </a:lnB>
                    <a:solidFill>
                      <a:srgbClr val="BDD7EE"/>
                    </a:solidFill>
                  </a:tcPr>
                </a:tc>
                <a:tc>
                  <a:txBody>
                    <a:bodyPr/>
                    <a:lstStyle/>
                    <a:p>
                      <a:pPr algn="ctr" fontAlgn="b"/>
                      <a:r>
                        <a:rPr lang="nb-NO" sz="1100" b="0" i="0" u="none" strike="noStrike">
                          <a:solidFill>
                            <a:srgbClr val="000000"/>
                          </a:solidFill>
                          <a:effectLst/>
                          <a:latin typeface="Calibri" panose="020F0502020204030204" pitchFamily="34" charset="0"/>
                        </a:rPr>
                        <a:t> </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dirty="0">
                          <a:solidFill>
                            <a:srgbClr val="000000"/>
                          </a:solidFill>
                          <a:effectLst/>
                          <a:latin typeface="Calibri" panose="020F0502020204030204" pitchFamily="34" charset="0"/>
                        </a:rPr>
                        <a:t>produksjonsmengde</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a:solidFill>
                            <a:srgbClr val="000000"/>
                          </a:solidFill>
                          <a:effectLst/>
                          <a:latin typeface="Calibri" panose="020F0502020204030204" pitchFamily="34" charset="0"/>
                        </a:rPr>
                        <a:t>kostnadene</a:t>
                      </a:r>
                    </a:p>
                  </a:txBody>
                  <a:tcPr marL="9525" marR="9525" marT="9524" marB="0" anchor="b">
                    <a:lnL>
                      <a:noFill/>
                    </a:lnL>
                    <a:lnR>
                      <a:noFill/>
                    </a:lnR>
                    <a:lnT>
                      <a:noFill/>
                    </a:lnT>
                    <a:lnB>
                      <a:noFill/>
                    </a:lnB>
                    <a:solidFill>
                      <a:srgbClr val="BDD7EE"/>
                    </a:solidFill>
                  </a:tcPr>
                </a:tc>
                <a:tc>
                  <a:txBody>
                    <a:bodyPr/>
                    <a:lstStyle/>
                    <a:p>
                      <a:pPr algn="ctr" fontAlgn="b"/>
                      <a:r>
                        <a:rPr lang="nb-NO" sz="1100" b="1" i="0" u="none" strike="noStrike">
                          <a:solidFill>
                            <a:srgbClr val="000000"/>
                          </a:solidFill>
                          <a:effectLst/>
                          <a:latin typeface="Calibri" panose="020F0502020204030204" pitchFamily="34" charset="0"/>
                        </a:rPr>
                        <a:t>kostnader</a:t>
                      </a:r>
                    </a:p>
                  </a:txBody>
                  <a:tcPr marL="9525" marR="9525" marT="9524" marB="0" anchor="b">
                    <a:lnL>
                      <a:noFill/>
                    </a:lnL>
                    <a:lnR>
                      <a:noFill/>
                    </a:lnR>
                    <a:lnT>
                      <a:noFill/>
                    </a:lnT>
                    <a:lnB>
                      <a:noFill/>
                    </a:lnB>
                    <a:solidFill>
                      <a:srgbClr val="BDD7EE"/>
                    </a:solidFill>
                  </a:tcPr>
                </a:tc>
                <a:tc>
                  <a:txBody>
                    <a:bodyPr/>
                    <a:lstStyle/>
                    <a:p>
                      <a:pPr algn="ctr" fontAlgn="b"/>
                      <a:r>
                        <a:rPr lang="nb-NO" sz="1100" b="0" i="0" u="none" strike="noStrike">
                          <a:solidFill>
                            <a:srgbClr val="000000"/>
                          </a:solidFill>
                          <a:effectLst/>
                          <a:latin typeface="Calibri" panose="020F0502020204030204" pitchFamily="34" charset="0"/>
                        </a:rPr>
                        <a:t> </a:t>
                      </a:r>
                    </a:p>
                  </a:txBody>
                  <a:tcPr marL="9525" marR="9525" marT="9524" marB="0" anchor="b">
                    <a:lnL>
                      <a:noFill/>
                    </a:lnL>
                    <a:lnR>
                      <a:noFill/>
                    </a:lnR>
                    <a:lnT>
                      <a:noFill/>
                    </a:lnT>
                    <a:lnB>
                      <a:noFill/>
                    </a:lnB>
                    <a:solidFill>
                      <a:srgbClr val="BDD7EE"/>
                    </a:solidFill>
                  </a:tcPr>
                </a:tc>
              </a:tr>
              <a:tr h="281988">
                <a:tc>
                  <a:txBody>
                    <a:bodyPr/>
                    <a:lstStyle/>
                    <a:p>
                      <a:pPr algn="l" fontAlgn="b"/>
                      <a:r>
                        <a:rPr lang="nb-NO" sz="1100" b="0" i="0" u="none" strike="noStrike" dirty="0">
                          <a:solidFill>
                            <a:srgbClr val="000000"/>
                          </a:solidFill>
                          <a:effectLst/>
                          <a:latin typeface="Calibri" panose="020F0502020204030204" pitchFamily="34" charset="0"/>
                        </a:rPr>
                        <a:t>Direkte materialer</a:t>
                      </a: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kr 165,00</a:t>
                      </a: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200 enheter</a:t>
                      </a:r>
                    </a:p>
                  </a:txBody>
                  <a:tcPr marL="9525" marR="9525" marT="9524" marB="0" anchor="b">
                    <a:lnL>
                      <a:noFill/>
                    </a:lnL>
                    <a:lnR>
                      <a:noFill/>
                    </a:lnR>
                    <a:lnT>
                      <a:noFill/>
                    </a:lnT>
                    <a:lnB>
                      <a:noFill/>
                    </a:lnB>
                  </a:tcPr>
                </a:tc>
                <a:tc>
                  <a:txBody>
                    <a:bodyPr/>
                    <a:lstStyle/>
                    <a:p>
                      <a:pPr algn="ctr" fontAlgn="b"/>
                      <a:r>
                        <a:rPr lang="nb-NO" sz="1100" b="0" i="0" u="none" strike="noStrike">
                          <a:solidFill>
                            <a:srgbClr val="000000"/>
                          </a:solidFill>
                          <a:effectLst/>
                          <a:latin typeface="Calibri" panose="020F0502020204030204" pitchFamily="34" charset="0"/>
                        </a:rPr>
                        <a:t>kr 33 000</a:t>
                      </a:r>
                    </a:p>
                  </a:txBody>
                  <a:tcPr marL="9525" marR="9525" marT="9524" marB="0" anchor="b">
                    <a:lnL>
                      <a:noFill/>
                    </a:lnL>
                    <a:lnR>
                      <a:noFill/>
                    </a:lnR>
                    <a:lnT>
                      <a:noFill/>
                    </a:lnT>
                    <a:lnB>
                      <a:noFill/>
                    </a:lnB>
                  </a:tcPr>
                </a:tc>
                <a:tc>
                  <a:txBody>
                    <a:bodyPr/>
                    <a:lstStyle/>
                    <a:p>
                      <a:pPr algn="ctr" fontAlgn="b"/>
                      <a:r>
                        <a:rPr lang="nb-NO" sz="1100" b="0" i="0" u="none" strike="noStrike">
                          <a:solidFill>
                            <a:srgbClr val="000000"/>
                          </a:solidFill>
                          <a:effectLst/>
                          <a:latin typeface="Calibri" panose="020F0502020204030204" pitchFamily="34" charset="0"/>
                        </a:rPr>
                        <a:t>kr 32 800</a:t>
                      </a:r>
                    </a:p>
                  </a:txBody>
                  <a:tcPr marL="9525" marR="9525" marT="9524" marB="0" anchor="b">
                    <a:lnL>
                      <a:noFill/>
                    </a:lnL>
                    <a:lnR>
                      <a:noFill/>
                    </a:lnR>
                    <a:lnT>
                      <a:noFill/>
                    </a:lnT>
                    <a:lnB>
                      <a:noFill/>
                    </a:lnB>
                  </a:tcPr>
                </a:tc>
                <a:tc>
                  <a:txBody>
                    <a:bodyPr/>
                    <a:lstStyle/>
                    <a:p>
                      <a:pPr algn="ctr" fontAlgn="b"/>
                      <a:r>
                        <a:rPr lang="nb-NO" sz="1100" b="0" i="0" u="none" strike="noStrike">
                          <a:solidFill>
                            <a:srgbClr val="000000"/>
                          </a:solidFill>
                          <a:effectLst/>
                          <a:latin typeface="Calibri" panose="020F0502020204030204" pitchFamily="34" charset="0"/>
                        </a:rPr>
                        <a:t>kr    200 F</a:t>
                      </a:r>
                    </a:p>
                  </a:txBody>
                  <a:tcPr marL="9525" marR="9525" marT="9524" marB="0" anchor="b">
                    <a:lnL>
                      <a:noFill/>
                    </a:lnL>
                    <a:lnR>
                      <a:noFill/>
                    </a:lnR>
                    <a:lnT>
                      <a:noFill/>
                    </a:lnT>
                    <a:lnB>
                      <a:noFill/>
                    </a:lnB>
                  </a:tcPr>
                </a:tc>
              </a:tr>
              <a:tr h="281988">
                <a:tc>
                  <a:txBody>
                    <a:bodyPr/>
                    <a:lstStyle/>
                    <a:p>
                      <a:pPr algn="l" fontAlgn="b"/>
                      <a:r>
                        <a:rPr lang="nb-NO" sz="1100" b="0" i="0" u="none" strike="noStrike">
                          <a:solidFill>
                            <a:srgbClr val="000000"/>
                          </a:solidFill>
                          <a:effectLst/>
                          <a:latin typeface="Calibri" panose="020F0502020204030204" pitchFamily="34" charset="0"/>
                        </a:rPr>
                        <a:t>Direkte lønn</a:t>
                      </a: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   </a:t>
                      </a:r>
                      <a:r>
                        <a:rPr lang="nb-NO" sz="1100" b="0" i="0" u="none" strike="noStrike" dirty="0" smtClean="0">
                          <a:solidFill>
                            <a:srgbClr val="000000"/>
                          </a:solidFill>
                          <a:effectLst/>
                          <a:latin typeface="Calibri" panose="020F0502020204030204" pitchFamily="34" charset="0"/>
                        </a:rPr>
                        <a:t>152,00</a:t>
                      </a:r>
                      <a:endParaRPr lang="nb-NO" sz="1100" b="0" i="0" u="none" strike="noStrike" dirty="0">
                        <a:solidFill>
                          <a:srgbClr val="000000"/>
                        </a:solidFill>
                        <a:effectLst/>
                        <a:latin typeface="Calibri" panose="020F0502020204030204" pitchFamily="34" charset="0"/>
                      </a:endParaRPr>
                    </a:p>
                  </a:txBody>
                  <a:tcPr marL="9525" marR="9525" marT="9524" marB="0" anchor="b">
                    <a:lnL>
                      <a:noFill/>
                    </a:lnL>
                    <a:lnR>
                      <a:noFill/>
                    </a:lnR>
                    <a:lnT>
                      <a:noFill/>
                    </a:lnT>
                    <a:lnB>
                      <a:noFill/>
                    </a:lnB>
                  </a:tcPr>
                </a:tc>
                <a:tc>
                  <a:txBody>
                    <a:bodyPr/>
                    <a:lstStyle/>
                    <a:p>
                      <a:pPr algn="ctr" fontAlgn="b"/>
                      <a:endParaRPr lang="nb-NO" sz="1100" b="0" i="0" u="none" strike="noStrike">
                        <a:solidFill>
                          <a:srgbClr val="000000"/>
                        </a:solidFill>
                        <a:effectLst/>
                        <a:latin typeface="Calibri" panose="020F0502020204030204" pitchFamily="34" charset="0"/>
                      </a:endParaRP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   </a:t>
                      </a:r>
                      <a:r>
                        <a:rPr lang="nb-NO" sz="1100" b="0" i="0" u="none" strike="noStrike" dirty="0" smtClean="0">
                          <a:solidFill>
                            <a:srgbClr val="000000"/>
                          </a:solidFill>
                          <a:effectLst/>
                          <a:latin typeface="Calibri" panose="020F0502020204030204" pitchFamily="34" charset="0"/>
                        </a:rPr>
                        <a:t>30 400</a:t>
                      </a:r>
                      <a:endParaRPr lang="nb-NO" sz="1100" b="0" i="0" u="none" strike="noStrike" dirty="0">
                        <a:solidFill>
                          <a:srgbClr val="000000"/>
                        </a:solidFill>
                        <a:effectLst/>
                        <a:latin typeface="Calibri" panose="020F0502020204030204" pitchFamily="34" charset="0"/>
                      </a:endParaRP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   </a:t>
                      </a:r>
                      <a:r>
                        <a:rPr lang="nb-NO" sz="1100" b="0" i="0" u="none" strike="noStrike" dirty="0" smtClean="0">
                          <a:solidFill>
                            <a:srgbClr val="000000"/>
                          </a:solidFill>
                          <a:effectLst/>
                          <a:latin typeface="Calibri" panose="020F0502020204030204" pitchFamily="34" charset="0"/>
                        </a:rPr>
                        <a:t>32 </a:t>
                      </a:r>
                      <a:r>
                        <a:rPr lang="nb-NO" sz="1100" b="0" i="0" u="none" strike="noStrike" dirty="0">
                          <a:solidFill>
                            <a:srgbClr val="000000"/>
                          </a:solidFill>
                          <a:effectLst/>
                          <a:latin typeface="Calibri" panose="020F0502020204030204" pitchFamily="34" charset="0"/>
                        </a:rPr>
                        <a:t>200</a:t>
                      </a:r>
                    </a:p>
                  </a:txBody>
                  <a:tcPr marL="9525" marR="9525" marT="9524" marB="0" anchor="b">
                    <a:lnL>
                      <a:noFill/>
                    </a:lnL>
                    <a:lnR>
                      <a:noFill/>
                    </a:lnR>
                    <a:lnT>
                      <a:noFill/>
                    </a:lnT>
                    <a:lnB>
                      <a:noFill/>
                    </a:lnB>
                  </a:tcPr>
                </a:tc>
                <a:tc>
                  <a:txBody>
                    <a:bodyPr/>
                    <a:lstStyle/>
                    <a:p>
                      <a:pPr algn="ctr" fontAlgn="b"/>
                      <a:r>
                        <a:rPr lang="nb-NO" sz="1100" b="0" i="0" u="none" strike="noStrike" dirty="0">
                          <a:solidFill>
                            <a:srgbClr val="000000"/>
                          </a:solidFill>
                          <a:effectLst/>
                          <a:latin typeface="Calibri" panose="020F0502020204030204" pitchFamily="34" charset="0"/>
                        </a:rPr>
                        <a:t>"   </a:t>
                      </a:r>
                      <a:r>
                        <a:rPr lang="nb-NO" sz="1100" b="0" i="0" u="none" strike="noStrike" dirty="0" smtClean="0">
                          <a:solidFill>
                            <a:srgbClr val="000000"/>
                          </a:solidFill>
                          <a:effectLst/>
                          <a:latin typeface="Calibri" panose="020F0502020204030204" pitchFamily="34" charset="0"/>
                        </a:rPr>
                        <a:t>1</a:t>
                      </a:r>
                      <a:r>
                        <a:rPr lang="nb-NO" sz="1100" b="0" i="0" u="none" strike="noStrike" baseline="0" dirty="0" smtClean="0">
                          <a:solidFill>
                            <a:srgbClr val="000000"/>
                          </a:solidFill>
                          <a:effectLst/>
                          <a:latin typeface="Calibri" panose="020F0502020204030204" pitchFamily="34" charset="0"/>
                        </a:rPr>
                        <a:t> 8</a:t>
                      </a:r>
                      <a:r>
                        <a:rPr lang="nb-NO" sz="1100" b="0" i="0" u="none" strike="noStrike" dirty="0" smtClean="0">
                          <a:solidFill>
                            <a:srgbClr val="000000"/>
                          </a:solidFill>
                          <a:effectLst/>
                          <a:latin typeface="Calibri" panose="020F0502020204030204" pitchFamily="34" charset="0"/>
                        </a:rPr>
                        <a:t>00 </a:t>
                      </a:r>
                      <a:r>
                        <a:rPr lang="nb-NO" sz="1100" b="0" i="0" u="none" strike="noStrike" dirty="0">
                          <a:solidFill>
                            <a:srgbClr val="000000"/>
                          </a:solidFill>
                          <a:effectLst/>
                          <a:latin typeface="Calibri" panose="020F0502020204030204" pitchFamily="34" charset="0"/>
                        </a:rPr>
                        <a:t>U</a:t>
                      </a:r>
                    </a:p>
                  </a:txBody>
                  <a:tcPr marL="9525" marR="9525" marT="9524" marB="0" anchor="b">
                    <a:lnL>
                      <a:noFill/>
                    </a:lnL>
                    <a:lnR>
                      <a:noFill/>
                    </a:lnR>
                    <a:lnT>
                      <a:noFill/>
                    </a:lnT>
                    <a:lnB>
                      <a:noFill/>
                    </a:lnB>
                  </a:tcPr>
                </a:tc>
              </a:tr>
              <a:tr h="281988">
                <a:tc>
                  <a:txBody>
                    <a:bodyPr/>
                    <a:lstStyle/>
                    <a:p>
                      <a:pPr algn="l" fontAlgn="b"/>
                      <a:r>
                        <a:rPr lang="nb-NO" sz="1100" b="0" i="0" u="none" strike="noStrike" dirty="0">
                          <a:solidFill>
                            <a:srgbClr val="000000"/>
                          </a:solidFill>
                          <a:effectLst/>
                          <a:latin typeface="Calibri" panose="020F0502020204030204" pitchFamily="34" charset="0"/>
                        </a:rPr>
                        <a:t>Indirekte </a:t>
                      </a:r>
                      <a:r>
                        <a:rPr lang="nb-NO" sz="1100" b="0" i="0" u="none" strike="noStrike" dirty="0" smtClean="0">
                          <a:solidFill>
                            <a:srgbClr val="000000"/>
                          </a:solidFill>
                          <a:effectLst/>
                          <a:latin typeface="Calibri" panose="020F0502020204030204" pitchFamily="34" charset="0"/>
                        </a:rPr>
                        <a:t>var. </a:t>
                      </a:r>
                      <a:r>
                        <a:rPr lang="nb-NO" sz="1100" b="0" i="0" u="none" strike="noStrike" dirty="0" err="1" smtClean="0">
                          <a:solidFill>
                            <a:srgbClr val="000000"/>
                          </a:solidFill>
                          <a:effectLst/>
                          <a:latin typeface="Calibri" panose="020F0502020204030204" pitchFamily="34" charset="0"/>
                        </a:rPr>
                        <a:t>tilvirkningskostn</a:t>
                      </a:r>
                      <a:r>
                        <a:rPr lang="nb-NO" sz="1100" b="0" i="0" u="none" strike="noStrike" smtClean="0">
                          <a:solidFill>
                            <a:srgbClr val="000000"/>
                          </a:solidFill>
                          <a:effectLst/>
                          <a:latin typeface="Calibri" panose="020F0502020204030204" pitchFamily="34" charset="0"/>
                        </a:rPr>
                        <a:t>.</a:t>
                      </a:r>
                      <a:endParaRPr lang="nb-NO" sz="1100" b="0" i="0" u="none" strike="noStrike" dirty="0">
                        <a:solidFill>
                          <a:srgbClr val="000000"/>
                        </a:solidFill>
                        <a:effectLst/>
                        <a:latin typeface="Calibri" panose="020F0502020204030204" pitchFamily="34" charset="0"/>
                      </a:endParaRP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100" b="0" i="0" u="none" strike="noStrike" dirty="0">
                          <a:solidFill>
                            <a:srgbClr val="000000"/>
                          </a:solidFill>
                          <a:effectLst/>
                          <a:latin typeface="Calibri" panose="020F0502020204030204" pitchFamily="34" charset="0"/>
                        </a:rPr>
                        <a:t>"     30,00</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100" b="0" i="0" u="none" strike="noStrike" dirty="0">
                          <a:solidFill>
                            <a:srgbClr val="000000"/>
                          </a:solidFill>
                          <a:effectLst/>
                          <a:latin typeface="Calibri" panose="020F0502020204030204" pitchFamily="34" charset="0"/>
                        </a:rPr>
                        <a:t> </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100" b="0" i="0" u="none" strike="noStrike">
                          <a:solidFill>
                            <a:srgbClr val="000000"/>
                          </a:solidFill>
                          <a:effectLst/>
                          <a:latin typeface="Calibri" panose="020F0502020204030204" pitchFamily="34" charset="0"/>
                        </a:rPr>
                        <a:t>"    6 000</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100" b="0" i="0" u="none" strike="noStrike">
                          <a:solidFill>
                            <a:srgbClr val="000000"/>
                          </a:solidFill>
                          <a:effectLst/>
                          <a:latin typeface="Calibri" panose="020F0502020204030204" pitchFamily="34" charset="0"/>
                        </a:rPr>
                        <a:t>"     5 800</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100" b="0" i="0" u="none" strike="noStrike" dirty="0">
                          <a:solidFill>
                            <a:srgbClr val="000000"/>
                          </a:solidFill>
                          <a:effectLst/>
                          <a:latin typeface="Calibri" panose="020F0502020204030204" pitchFamily="34" charset="0"/>
                        </a:rPr>
                        <a:t>"       200 F</a:t>
                      </a:r>
                    </a:p>
                  </a:txBody>
                  <a:tcPr marL="9525" marR="9525" marT="9524"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6" name="Rektangel 5"/>
          <p:cNvSpPr/>
          <p:nvPr/>
        </p:nvSpPr>
        <p:spPr>
          <a:xfrm>
            <a:off x="827584" y="1340769"/>
            <a:ext cx="7834063" cy="5570756"/>
          </a:xfrm>
          <a:prstGeom prst="rect">
            <a:avLst/>
          </a:prstGeom>
        </p:spPr>
        <p:txBody>
          <a:bodyPr wrap="square">
            <a:spAutoFit/>
          </a:bodyPr>
          <a:lstStyle/>
          <a:p>
            <a:pPr>
              <a:defRPr/>
            </a:pPr>
            <a:r>
              <a:rPr lang="nb-NO" dirty="0" smtClean="0">
                <a:solidFill>
                  <a:srgbClr val="404040"/>
                </a:solidFill>
                <a:latin typeface="+mn-lt"/>
                <a:ea typeface="ＭＳ Ｐゴシック" charset="0"/>
              </a:rPr>
              <a:t>Vi avsluttet kapittel 5 med å vise hvordan et enkelt driftsregnskap basert på standardkost for de variable kostnadene var satt opp:</a:t>
            </a:r>
          </a:p>
          <a:p>
            <a:pPr>
              <a:defRPr/>
            </a:pPr>
            <a:endParaRPr lang="nb-NO" dirty="0">
              <a:solidFill>
                <a:srgbClr val="404040"/>
              </a:solidFill>
              <a:latin typeface="+mn-lt"/>
              <a:ea typeface="ＭＳ Ｐゴシック" charset="0"/>
            </a:endParaRPr>
          </a:p>
          <a:p>
            <a:pPr>
              <a:defRPr/>
            </a:pPr>
            <a:endParaRPr lang="nb-NO" dirty="0" smtClean="0">
              <a:solidFill>
                <a:srgbClr val="404040"/>
              </a:solidFill>
              <a:latin typeface="+mn-lt"/>
              <a:ea typeface="ＭＳ Ｐゴシック" charset="0"/>
            </a:endParaRPr>
          </a:p>
          <a:p>
            <a:pPr>
              <a:defRPr/>
            </a:pPr>
            <a:endParaRPr lang="nb-NO" dirty="0">
              <a:solidFill>
                <a:srgbClr val="404040"/>
              </a:solidFill>
              <a:latin typeface="+mn-lt"/>
              <a:ea typeface="ＭＳ Ｐゴシック" charset="0"/>
            </a:endParaRPr>
          </a:p>
          <a:p>
            <a:pPr>
              <a:defRPr/>
            </a:pPr>
            <a:endParaRPr lang="nb-NO" dirty="0" smtClean="0">
              <a:solidFill>
                <a:srgbClr val="404040"/>
              </a:solidFill>
              <a:latin typeface="+mn-lt"/>
              <a:ea typeface="ＭＳ Ｐゴシック" charset="0"/>
            </a:endParaRPr>
          </a:p>
          <a:p>
            <a:pPr>
              <a:defRPr/>
            </a:pPr>
            <a:endParaRPr lang="nb-NO" dirty="0">
              <a:solidFill>
                <a:srgbClr val="404040"/>
              </a:solidFill>
              <a:latin typeface="+mn-lt"/>
              <a:ea typeface="ＭＳ Ｐゴシック" charset="0"/>
            </a:endParaRPr>
          </a:p>
          <a:p>
            <a:pPr marL="342900" indent="-342900">
              <a:buFont typeface="Courier New" panose="02070309020205020404" pitchFamily="49" charset="0"/>
              <a:buChar char="o"/>
              <a:defRPr/>
            </a:pPr>
            <a:r>
              <a:rPr lang="nb-NO" sz="2000" dirty="0" smtClean="0">
                <a:solidFill>
                  <a:srgbClr val="404040"/>
                </a:solidFill>
                <a:latin typeface="+mn-lt"/>
                <a:ea typeface="ＭＳ Ｐゴシック" charset="0"/>
              </a:rPr>
              <a:t>De avvikene som fremkommer ovenfor kan vi kalle </a:t>
            </a:r>
            <a:r>
              <a:rPr lang="nb-NO" sz="2000" dirty="0" smtClean="0">
                <a:solidFill>
                  <a:srgbClr val="002060"/>
                </a:solidFill>
                <a:latin typeface="+mn-lt"/>
                <a:ea typeface="ＭＳ Ｐゴシック" charset="0"/>
              </a:rPr>
              <a:t>nettoavvik</a:t>
            </a:r>
          </a:p>
          <a:p>
            <a:pPr marL="342900" indent="-342900">
              <a:buFont typeface="Courier New" panose="02070309020205020404" pitchFamily="49" charset="0"/>
              <a:buChar char="o"/>
              <a:defRPr/>
            </a:pPr>
            <a:r>
              <a:rPr lang="nb-NO" sz="2000" dirty="0" smtClean="0">
                <a:solidFill>
                  <a:srgbClr val="404040"/>
                </a:solidFill>
                <a:latin typeface="+mn-lt"/>
                <a:ea typeface="ＭＳ Ｐゴシック" charset="0"/>
              </a:rPr>
              <a:t>I avviksanalyse er vi interessert i å finne </a:t>
            </a:r>
            <a:r>
              <a:rPr lang="nb-NO" sz="2000" dirty="0" smtClean="0">
                <a:solidFill>
                  <a:srgbClr val="002060"/>
                </a:solidFill>
                <a:latin typeface="+mn-lt"/>
                <a:ea typeface="ＭＳ Ｐゴシック" charset="0"/>
              </a:rPr>
              <a:t>bruttoavvikene</a:t>
            </a:r>
            <a:r>
              <a:rPr lang="nb-NO" sz="2000" dirty="0" smtClean="0">
                <a:solidFill>
                  <a:srgbClr val="404040"/>
                </a:solidFill>
                <a:latin typeface="+mn-lt"/>
                <a:ea typeface="ＭＳ Ｐゴシック" charset="0"/>
              </a:rPr>
              <a:t>, avvikene knyttet til pris/sats og mengde/tid som i sum utgjør nettoavviket</a:t>
            </a:r>
          </a:p>
          <a:p>
            <a:pPr marL="800100" lvl="1" indent="-342900">
              <a:buFont typeface="Courier New" panose="02070309020205020404" pitchFamily="49" charset="0"/>
              <a:buChar char="o"/>
              <a:defRPr/>
            </a:pPr>
            <a:r>
              <a:rPr lang="nb-NO" sz="2000" dirty="0" smtClean="0">
                <a:solidFill>
                  <a:srgbClr val="404040"/>
                </a:solidFill>
                <a:latin typeface="+mn-lt"/>
                <a:ea typeface="ＭＳ Ｐゴシック" charset="0"/>
              </a:rPr>
              <a:t>Avviksanalysen gir læring og grunnlaget for tiltak som skal gi forbedringer</a:t>
            </a:r>
          </a:p>
          <a:p>
            <a:pPr marL="342900" indent="-342900">
              <a:buFont typeface="Courier New" panose="02070309020205020404" pitchFamily="49" charset="0"/>
              <a:buChar char="o"/>
              <a:defRPr/>
            </a:pPr>
            <a:r>
              <a:rPr lang="nb-NO" sz="2000" b="1" dirty="0" smtClean="0">
                <a:solidFill>
                  <a:srgbClr val="002060"/>
                </a:solidFill>
                <a:latin typeface="+mn-lt"/>
                <a:ea typeface="ＭＳ Ｐゴシック" charset="0"/>
              </a:rPr>
              <a:t>F</a:t>
            </a:r>
            <a:r>
              <a:rPr lang="nb-NO" sz="2000" dirty="0" smtClean="0">
                <a:solidFill>
                  <a:srgbClr val="002060"/>
                </a:solidFill>
                <a:latin typeface="+mn-lt"/>
                <a:ea typeface="ＭＳ Ｐゴシック" charset="0"/>
              </a:rPr>
              <a:t> </a:t>
            </a:r>
            <a:r>
              <a:rPr lang="nb-NO" sz="2000" dirty="0" smtClean="0">
                <a:solidFill>
                  <a:srgbClr val="404040"/>
                </a:solidFill>
                <a:latin typeface="+mn-lt"/>
                <a:ea typeface="ＭＳ Ｐゴシック" charset="0"/>
              </a:rPr>
              <a:t> = Fordelaktige avvik i forhold til kostnader eller inntekter</a:t>
            </a:r>
          </a:p>
          <a:p>
            <a:pPr marL="342900" indent="-342900">
              <a:buFont typeface="Courier New" panose="02070309020205020404" pitchFamily="49" charset="0"/>
              <a:buChar char="o"/>
              <a:defRPr/>
            </a:pPr>
            <a:r>
              <a:rPr lang="nb-NO" sz="2000" b="1" dirty="0" smtClean="0">
                <a:solidFill>
                  <a:srgbClr val="FF0000"/>
                </a:solidFill>
                <a:latin typeface="+mn-lt"/>
                <a:ea typeface="ＭＳ Ｐゴシック" charset="0"/>
              </a:rPr>
              <a:t>U</a:t>
            </a:r>
            <a:r>
              <a:rPr lang="nb-NO" sz="2000" dirty="0" smtClean="0">
                <a:solidFill>
                  <a:srgbClr val="404040"/>
                </a:solidFill>
                <a:latin typeface="+mn-lt"/>
                <a:ea typeface="ＭＳ Ｐゴシック" charset="0"/>
              </a:rPr>
              <a:t> = Ufordelaktige avvik i forhold til kostnader eller inntekter</a:t>
            </a:r>
          </a:p>
          <a:p>
            <a:pPr>
              <a:defRPr/>
            </a:pPr>
            <a:r>
              <a:rPr lang="nb-NO" dirty="0">
                <a:solidFill>
                  <a:srgbClr val="404040"/>
                </a:solidFill>
                <a:latin typeface="+mn-lt"/>
                <a:ea typeface="ＭＳ Ｐゴシック" charset="0"/>
              </a:rPr>
              <a:t>	</a:t>
            </a:r>
            <a:endParaRPr lang="nb-NO" dirty="0" smtClean="0">
              <a:solidFill>
                <a:srgbClr val="404040"/>
              </a:solidFill>
              <a:latin typeface="+mn-lt"/>
              <a:ea typeface="ＭＳ Ｐゴシック" charset="0"/>
            </a:endParaRPr>
          </a:p>
        </p:txBody>
      </p:sp>
    </p:spTree>
    <p:extLst>
      <p:ext uri="{BB962C8B-B14F-4D97-AF65-F5344CB8AC3E}">
        <p14:creationId xmlns:p14="http://schemas.microsoft.com/office/powerpoint/2010/main" val="3041691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28638" y="116632"/>
            <a:ext cx="8219826" cy="720080"/>
          </a:xfrm>
        </p:spPr>
        <p:txBody>
          <a:bodyPr>
            <a:normAutofit/>
          </a:bodyPr>
          <a:lstStyle/>
          <a:p>
            <a:r>
              <a:rPr lang="nb-NO" sz="1800" dirty="0">
                <a:latin typeface="+mn-lt"/>
              </a:rPr>
              <a:t>En </a:t>
            </a:r>
            <a:r>
              <a:rPr lang="nb-NO" sz="1800" dirty="0" smtClean="0">
                <a:latin typeface="+mn-lt"/>
              </a:rPr>
              <a:t>bedrift </a:t>
            </a:r>
            <a:r>
              <a:rPr lang="nb-NO" sz="1800" dirty="0">
                <a:latin typeface="+mn-lt"/>
              </a:rPr>
              <a:t>tilvirker og </a:t>
            </a:r>
            <a:r>
              <a:rPr lang="nb-NO" sz="1800" dirty="0" smtClean="0">
                <a:latin typeface="+mn-lt"/>
              </a:rPr>
              <a:t>markedsfører produktet Beta. Standardsatsene </a:t>
            </a:r>
            <a:r>
              <a:rPr lang="nb-NO" sz="1800" dirty="0">
                <a:latin typeface="+mn-lt"/>
              </a:rPr>
              <a:t>for direkte materialer og direkte lønn </a:t>
            </a:r>
            <a:r>
              <a:rPr lang="nb-NO" sz="1800" dirty="0" smtClean="0">
                <a:latin typeface="+mn-lt"/>
              </a:rPr>
              <a:t>per enhet </a:t>
            </a:r>
            <a:r>
              <a:rPr lang="nb-NO" sz="1800" dirty="0">
                <a:latin typeface="+mn-lt"/>
              </a:rPr>
              <a:t>av </a:t>
            </a:r>
            <a:r>
              <a:rPr lang="nb-NO" sz="1800" dirty="0" smtClean="0">
                <a:latin typeface="+mn-lt"/>
              </a:rPr>
              <a:t>Beta er </a:t>
            </a:r>
            <a:r>
              <a:rPr lang="nb-NO" sz="1800" dirty="0">
                <a:latin typeface="+mn-lt"/>
              </a:rPr>
              <a:t>som følger</a:t>
            </a:r>
            <a:r>
              <a:rPr lang="nb-NO" sz="1800" dirty="0" smtClean="0">
                <a:latin typeface="+mn-lt"/>
              </a:rPr>
              <a:t>:</a:t>
            </a:r>
            <a:endParaRPr lang="nb-NO" sz="1800" dirty="0">
              <a:latin typeface="+mn-lt"/>
            </a:endParaRPr>
          </a:p>
        </p:txBody>
      </p:sp>
      <p:sp>
        <p:nvSpPr>
          <p:cNvPr id="7" name="Plassholder for innhold 6"/>
          <p:cNvSpPr>
            <a:spLocks noGrp="1"/>
          </p:cNvSpPr>
          <p:nvPr>
            <p:ph idx="1"/>
          </p:nvPr>
        </p:nvSpPr>
        <p:spPr>
          <a:xfrm>
            <a:off x="395536" y="2636912"/>
            <a:ext cx="8568952" cy="3902374"/>
          </a:xfrm>
        </p:spPr>
        <p:txBody>
          <a:bodyPr/>
          <a:lstStyle/>
          <a:p>
            <a:r>
              <a:rPr lang="nb-NO" sz="1800" dirty="0" smtClean="0"/>
              <a:t>De budsjetterte indirekte faste kostnadene for perioden er kr 123 000. </a:t>
            </a:r>
          </a:p>
          <a:p>
            <a:r>
              <a:rPr lang="nb-NO" sz="1800" dirty="0" smtClean="0"/>
              <a:t>Aktivitetsmålet (kostnadsdriveren) for tilvirkningskostnadene er direkte timer. Periodens budsjetterte salg og produksjon er 2050 enheter.</a:t>
            </a:r>
          </a:p>
          <a:p>
            <a:r>
              <a:rPr lang="nb-NO" sz="1800" dirty="0" smtClean="0"/>
              <a:t>Det virkelige salget/produksjonen for perioden ble 2000 enheter. Det medgikk 20 000 kg råmaterialer til en inntakskost på kr 16,45 per kg. Det virkelige timeforbruket var 750 timer med totale timekostnader på kr 247 500. De virkelige indirekte variable tilvirknings-kostnadene ble kr 27 500 og de virkelige faste tilvirkningskostnadene ble kr 125 000. </a:t>
            </a:r>
          </a:p>
          <a:p>
            <a:r>
              <a:rPr lang="nb-NO" sz="1800" i="1" dirty="0" smtClean="0"/>
              <a:t>Fullfør standard selvkostkalkylen, og deretter foreta avviksanalyse av direkte lønn, de indirekte variable tilvirkningskostnadene og de faste indirekte tilvirkningskostnadene. </a:t>
            </a:r>
            <a:endParaRPr lang="nb-NO" sz="1800" i="1" dirty="0"/>
          </a:p>
        </p:txBody>
      </p:sp>
      <p:graphicFrame>
        <p:nvGraphicFramePr>
          <p:cNvPr id="11" name="Objekt 10"/>
          <p:cNvGraphicFramePr>
            <a:graphicFrameLocks noChangeAspect="1"/>
          </p:cNvGraphicFramePr>
          <p:nvPr>
            <p:extLst/>
          </p:nvPr>
        </p:nvGraphicFramePr>
        <p:xfrm>
          <a:off x="528638" y="764704"/>
          <a:ext cx="8086725" cy="1800200"/>
        </p:xfrm>
        <a:graphic>
          <a:graphicData uri="http://schemas.openxmlformats.org/presentationml/2006/ole">
            <mc:AlternateContent xmlns:mc="http://schemas.openxmlformats.org/markup-compatibility/2006">
              <mc:Choice xmlns:v="urn:schemas-microsoft-com:vml" Requires="v">
                <p:oleObj spid="_x0000_s1041" name="Worksheet" r:id="rId3" imgW="8086700" imgH="2076570" progId="Excel.Sheet.12">
                  <p:embed/>
                </p:oleObj>
              </mc:Choice>
              <mc:Fallback>
                <p:oleObj name="Worksheet" r:id="rId3" imgW="8086700" imgH="2076570" progId="Excel.Sheet.12">
                  <p:embed/>
                  <p:pic>
                    <p:nvPicPr>
                      <p:cNvPr id="0" name=""/>
                      <p:cNvPicPr/>
                      <p:nvPr/>
                    </p:nvPicPr>
                    <p:blipFill>
                      <a:blip r:embed="rId4"/>
                      <a:stretch>
                        <a:fillRect/>
                      </a:stretch>
                    </p:blipFill>
                    <p:spPr>
                      <a:xfrm>
                        <a:off x="528638" y="764704"/>
                        <a:ext cx="8086725" cy="1800200"/>
                      </a:xfrm>
                      <a:prstGeom prst="rect">
                        <a:avLst/>
                      </a:prstGeom>
                    </p:spPr>
                  </p:pic>
                </p:oleObj>
              </mc:Fallback>
            </mc:AlternateContent>
          </a:graphicData>
        </a:graphic>
      </p:graphicFrame>
    </p:spTree>
    <p:extLst>
      <p:ext uri="{BB962C8B-B14F-4D97-AF65-F5344CB8AC3E}">
        <p14:creationId xmlns:p14="http://schemas.microsoft.com/office/powerpoint/2010/main" val="2174913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39552" y="620713"/>
            <a:ext cx="8375848" cy="1104900"/>
          </a:xfrm>
        </p:spPr>
        <p:txBody>
          <a:bodyPr lIns="90488" tIns="44450" rIns="90488" bIns="44450"/>
          <a:lstStyle/>
          <a:p>
            <a:pPr eaLnBrk="1" hangingPunct="1">
              <a:defRPr/>
            </a:pPr>
            <a:r>
              <a:rPr lang="nb-NO" altLang="nb-NO" sz="4000" dirty="0" smtClean="0">
                <a:solidFill>
                  <a:srgbClr val="002060"/>
                </a:solidFill>
              </a:rPr>
              <a:t>Avvikene i de direkte kostnadene</a:t>
            </a:r>
          </a:p>
        </p:txBody>
      </p:sp>
      <p:sp>
        <p:nvSpPr>
          <p:cNvPr id="3" name="Rectangle 4"/>
          <p:cNvSpPr>
            <a:spLocks noChangeArrowheads="1"/>
          </p:cNvSpPr>
          <p:nvPr/>
        </p:nvSpPr>
        <p:spPr bwMode="auto">
          <a:xfrm>
            <a:off x="153988" y="1773238"/>
            <a:ext cx="2892425"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spcBef>
                <a:spcPct val="50000"/>
              </a:spcBef>
            </a:pPr>
            <a:r>
              <a:rPr lang="nb-NO" altLang="nb-NO" sz="1400" b="1">
                <a:latin typeface="Times New Roman" panose="02020603050405020304" pitchFamily="18" charset="0"/>
              </a:rPr>
              <a:t>(1)</a:t>
            </a:r>
          </a:p>
          <a:p>
            <a:pPr algn="ctr">
              <a:spcBef>
                <a:spcPct val="50000"/>
              </a:spcBef>
            </a:pPr>
            <a:r>
              <a:rPr lang="nb-NO" altLang="nb-NO" sz="1600" b="1" i="1">
                <a:latin typeface="Times New Roman" panose="02020603050405020304" pitchFamily="18" charset="0"/>
              </a:rPr>
              <a:t>Standardkostnader</a:t>
            </a:r>
            <a:endParaRPr lang="nb-NO" altLang="nb-NO" sz="1600">
              <a:latin typeface="Times New Roman" panose="02020603050405020304" pitchFamily="18" charset="0"/>
            </a:endParaRPr>
          </a:p>
          <a:p>
            <a:pPr algn="ctr">
              <a:spcBef>
                <a:spcPct val="50000"/>
              </a:spcBef>
            </a:pPr>
            <a:r>
              <a:rPr lang="nb-NO" altLang="nb-NO" sz="1800">
                <a:latin typeface="Times New Roman" panose="02020603050405020304" pitchFamily="18" charset="0"/>
              </a:rPr>
              <a:t>Driftsregnskapet ført til standardkost:</a:t>
            </a:r>
          </a:p>
          <a:p>
            <a:pPr algn="ctr">
              <a:lnSpc>
                <a:spcPct val="85000"/>
              </a:lnSpc>
              <a:spcBef>
                <a:spcPct val="50000"/>
              </a:spcBef>
            </a:pPr>
            <a:r>
              <a:rPr lang="nb-NO" altLang="nb-NO" sz="1400">
                <a:latin typeface="Times New Roman" panose="02020603050405020304" pitchFamily="18" charset="0"/>
              </a:rPr>
              <a:t>Hva virkelig produksjonsvolum skal ha koste når kostnadene er beregnet på basis av standard pris/sats og standard mengde/tid</a:t>
            </a:r>
          </a:p>
          <a:p>
            <a:pPr algn="ctr">
              <a:spcBef>
                <a:spcPct val="50000"/>
              </a:spcBef>
            </a:pPr>
            <a:r>
              <a:rPr lang="nb-NO" altLang="nb-NO" sz="1600" b="1" i="1">
                <a:latin typeface="Times New Roman" panose="02020603050405020304" pitchFamily="18" charset="0"/>
              </a:rPr>
              <a:t>Standard pris/sats * standard mengde/tid</a:t>
            </a:r>
          </a:p>
        </p:txBody>
      </p:sp>
      <p:sp>
        <p:nvSpPr>
          <p:cNvPr id="6149" name="Rectangle 5"/>
          <p:cNvSpPr>
            <a:spLocks noChangeArrowheads="1"/>
          </p:cNvSpPr>
          <p:nvPr/>
        </p:nvSpPr>
        <p:spPr bwMode="auto">
          <a:xfrm>
            <a:off x="3049588" y="1765300"/>
            <a:ext cx="289242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spcBef>
                <a:spcPct val="50000"/>
              </a:spcBef>
            </a:pPr>
            <a:r>
              <a:rPr lang="nb-NO" altLang="nb-NO" sz="1400" b="1">
                <a:latin typeface="Times New Roman" panose="02020603050405020304" pitchFamily="18" charset="0"/>
              </a:rPr>
              <a:t>(2)</a:t>
            </a:r>
          </a:p>
          <a:p>
            <a:pPr algn="ctr">
              <a:spcBef>
                <a:spcPct val="50000"/>
              </a:spcBef>
            </a:pPr>
            <a:r>
              <a:rPr lang="nb-NO" altLang="nb-NO" sz="1600" b="1" i="1">
                <a:latin typeface="Times New Roman" panose="02020603050405020304" pitchFamily="18" charset="0"/>
              </a:rPr>
              <a:t>For avviksanalysen:</a:t>
            </a:r>
            <a:endParaRPr lang="nb-NO" altLang="nb-NO" sz="1400">
              <a:latin typeface="Times New Roman" panose="02020603050405020304" pitchFamily="18" charset="0"/>
            </a:endParaRPr>
          </a:p>
          <a:p>
            <a:pPr algn="ctr">
              <a:spcBef>
                <a:spcPct val="50000"/>
              </a:spcBef>
            </a:pPr>
            <a:r>
              <a:rPr lang="nb-NO" altLang="nb-NO" sz="1800">
                <a:latin typeface="Times New Roman" panose="02020603050405020304" pitchFamily="18" charset="0"/>
              </a:rPr>
              <a:t>Virkelig forbrukt mengde/tid til standard pris/sats</a:t>
            </a:r>
          </a:p>
          <a:p>
            <a:pPr algn="ctr">
              <a:spcBef>
                <a:spcPct val="50000"/>
              </a:spcBef>
            </a:pPr>
            <a:endParaRPr lang="nb-NO" altLang="nb-NO" sz="1400">
              <a:latin typeface="Times New Roman" panose="02020603050405020304" pitchFamily="18" charset="0"/>
            </a:endParaRPr>
          </a:p>
          <a:p>
            <a:pPr algn="ctr">
              <a:spcBef>
                <a:spcPct val="50000"/>
              </a:spcBef>
            </a:pPr>
            <a:endParaRPr lang="nb-NO" altLang="nb-NO" sz="1400">
              <a:latin typeface="Times New Roman" panose="02020603050405020304" pitchFamily="18" charset="0"/>
            </a:endParaRPr>
          </a:p>
          <a:p>
            <a:pPr algn="ctr">
              <a:spcBef>
                <a:spcPct val="50000"/>
              </a:spcBef>
            </a:pPr>
            <a:endParaRPr lang="nb-NO" altLang="nb-NO" sz="1400">
              <a:latin typeface="Times New Roman" panose="02020603050405020304" pitchFamily="18" charset="0"/>
            </a:endParaRPr>
          </a:p>
          <a:p>
            <a:pPr algn="ctr">
              <a:spcBef>
                <a:spcPct val="50000"/>
              </a:spcBef>
            </a:pPr>
            <a:r>
              <a:rPr lang="nb-NO" altLang="nb-NO" sz="1600" b="1" i="1">
                <a:latin typeface="Times New Roman" panose="02020603050405020304" pitchFamily="18" charset="0"/>
              </a:rPr>
              <a:t>Standard pris/sats * virkelig mengde/tid</a:t>
            </a:r>
          </a:p>
        </p:txBody>
      </p:sp>
      <p:sp>
        <p:nvSpPr>
          <p:cNvPr id="6150" name="Rectangle 6"/>
          <p:cNvSpPr>
            <a:spLocks noChangeArrowheads="1"/>
          </p:cNvSpPr>
          <p:nvPr/>
        </p:nvSpPr>
        <p:spPr bwMode="auto">
          <a:xfrm>
            <a:off x="5945188" y="1785938"/>
            <a:ext cx="2892425"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spcBef>
                <a:spcPct val="50000"/>
              </a:spcBef>
            </a:pPr>
            <a:r>
              <a:rPr lang="nb-NO" altLang="nb-NO" sz="1400" b="1">
                <a:latin typeface="Times New Roman" panose="02020603050405020304" pitchFamily="18" charset="0"/>
              </a:rPr>
              <a:t>(3)</a:t>
            </a:r>
          </a:p>
          <a:p>
            <a:pPr algn="ctr">
              <a:spcBef>
                <a:spcPct val="50000"/>
              </a:spcBef>
            </a:pPr>
            <a:r>
              <a:rPr lang="nb-NO" altLang="nb-NO" sz="1600" b="1" i="1">
                <a:latin typeface="Times New Roman" panose="02020603050405020304" pitchFamily="18" charset="0"/>
              </a:rPr>
              <a:t>Virkelige kostnader:</a:t>
            </a:r>
            <a:endParaRPr lang="nb-NO" altLang="nb-NO" sz="1600">
              <a:latin typeface="Times New Roman" panose="02020603050405020304" pitchFamily="18" charset="0"/>
            </a:endParaRPr>
          </a:p>
          <a:p>
            <a:pPr algn="ctr">
              <a:spcBef>
                <a:spcPct val="50000"/>
              </a:spcBef>
            </a:pPr>
            <a:r>
              <a:rPr lang="nb-NO" altLang="nb-NO" sz="1800">
                <a:latin typeface="Times New Roman" panose="02020603050405020304" pitchFamily="18" charset="0"/>
              </a:rPr>
              <a:t>Driftsregnskapet basert på finansregnskapets virkelige kostnader ved periodeavslutning</a:t>
            </a:r>
          </a:p>
          <a:p>
            <a:pPr algn="ctr">
              <a:spcBef>
                <a:spcPct val="50000"/>
              </a:spcBef>
            </a:pPr>
            <a:endParaRPr lang="nb-NO" altLang="nb-NO" sz="1600">
              <a:latin typeface="Times New Roman" panose="02020603050405020304" pitchFamily="18" charset="0"/>
            </a:endParaRPr>
          </a:p>
          <a:p>
            <a:pPr algn="ctr">
              <a:spcBef>
                <a:spcPct val="50000"/>
              </a:spcBef>
            </a:pPr>
            <a:r>
              <a:rPr lang="nb-NO" altLang="nb-NO" sz="1600" b="1" i="1">
                <a:latin typeface="Times New Roman" panose="02020603050405020304" pitchFamily="18" charset="0"/>
              </a:rPr>
              <a:t>Virkelig pris/sats * virkelig mengde/tid</a:t>
            </a:r>
          </a:p>
        </p:txBody>
      </p:sp>
      <p:grpSp>
        <p:nvGrpSpPr>
          <p:cNvPr id="2" name="Group 13"/>
          <p:cNvGrpSpPr>
            <a:grpSpLocks/>
          </p:cNvGrpSpPr>
          <p:nvPr/>
        </p:nvGrpSpPr>
        <p:grpSpPr bwMode="auto">
          <a:xfrm>
            <a:off x="755650" y="4868863"/>
            <a:ext cx="7704138" cy="1587500"/>
            <a:chOff x="648" y="2929"/>
            <a:chExt cx="4392" cy="1323"/>
          </a:xfrm>
        </p:grpSpPr>
        <p:sp>
          <p:nvSpPr>
            <p:cNvPr id="17421" name="Rectangle 7"/>
            <p:cNvSpPr>
              <a:spLocks noChangeArrowheads="1"/>
            </p:cNvSpPr>
            <p:nvPr/>
          </p:nvSpPr>
          <p:spPr bwMode="auto">
            <a:xfrm>
              <a:off x="652" y="3517"/>
              <a:ext cx="4384" cy="735"/>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17422" name="Rectangle 8"/>
            <p:cNvSpPr>
              <a:spLocks noChangeArrowheads="1"/>
            </p:cNvSpPr>
            <p:nvPr/>
          </p:nvSpPr>
          <p:spPr bwMode="auto">
            <a:xfrm>
              <a:off x="1694" y="2962"/>
              <a:ext cx="114" cy="30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17423" name="Rectangle 9"/>
            <p:cNvSpPr>
              <a:spLocks noChangeArrowheads="1"/>
            </p:cNvSpPr>
            <p:nvPr/>
          </p:nvSpPr>
          <p:spPr bwMode="auto">
            <a:xfrm>
              <a:off x="3894" y="2962"/>
              <a:ext cx="114" cy="303"/>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endParaRPr lang="nb-NO" altLang="nb-NO" sz="1800" b="1">
                <a:latin typeface="Times New Roman" panose="02020603050405020304" pitchFamily="18" charset="0"/>
              </a:endParaRPr>
            </a:p>
          </p:txBody>
        </p:sp>
        <p:sp>
          <p:nvSpPr>
            <p:cNvPr id="17424" name="Line 10"/>
            <p:cNvSpPr>
              <a:spLocks noChangeShapeType="1"/>
            </p:cNvSpPr>
            <p:nvPr/>
          </p:nvSpPr>
          <p:spPr bwMode="auto">
            <a:xfrm flipV="1">
              <a:off x="648"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7425" name="Line 11"/>
            <p:cNvSpPr>
              <a:spLocks noChangeShapeType="1"/>
            </p:cNvSpPr>
            <p:nvPr/>
          </p:nvSpPr>
          <p:spPr bwMode="auto">
            <a:xfrm flipV="1">
              <a:off x="2843"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7426" name="Line 12"/>
            <p:cNvSpPr>
              <a:spLocks noChangeShapeType="1"/>
            </p:cNvSpPr>
            <p:nvPr/>
          </p:nvSpPr>
          <p:spPr bwMode="auto">
            <a:xfrm flipV="1">
              <a:off x="5040" y="2929"/>
              <a:ext cx="0" cy="5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grpSp>
      <p:sp>
        <p:nvSpPr>
          <p:cNvPr id="17416" name="Text Box 15"/>
          <p:cNvSpPr txBox="1">
            <a:spLocks noChangeArrowheads="1"/>
          </p:cNvSpPr>
          <p:nvPr/>
        </p:nvSpPr>
        <p:spPr bwMode="auto">
          <a:xfrm>
            <a:off x="1887538" y="4665663"/>
            <a:ext cx="210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nb-NO" altLang="nb-NO"/>
          </a:p>
        </p:txBody>
      </p:sp>
      <p:sp>
        <p:nvSpPr>
          <p:cNvPr id="6160" name="Rectangle 16"/>
          <p:cNvSpPr>
            <a:spLocks noChangeArrowheads="1"/>
          </p:cNvSpPr>
          <p:nvPr/>
        </p:nvSpPr>
        <p:spPr bwMode="auto">
          <a:xfrm>
            <a:off x="900113" y="4652963"/>
            <a:ext cx="36718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b="1">
                <a:latin typeface="Times New Roman" panose="02020603050405020304" pitchFamily="18" charset="0"/>
              </a:rPr>
              <a:t>(1-2)</a:t>
            </a:r>
          </a:p>
          <a:p>
            <a:pPr algn="ctr" eaLnBrk="1" hangingPunct="1"/>
            <a:r>
              <a:rPr lang="nb-NO" altLang="nb-NO" sz="2000" b="1">
                <a:solidFill>
                  <a:srgbClr val="002060"/>
                </a:solidFill>
                <a:latin typeface="Times New Roman" panose="02020603050405020304" pitchFamily="18" charset="0"/>
              </a:rPr>
              <a:t>Produktivitetsavviket</a:t>
            </a:r>
          </a:p>
          <a:p>
            <a:pPr algn="ctr" eaLnBrk="1" hangingPunct="1"/>
            <a:r>
              <a:rPr lang="nb-NO" altLang="nb-NO" sz="1800" b="1">
                <a:latin typeface="Times New Roman" panose="02020603050405020304" pitchFamily="18" charset="0"/>
              </a:rPr>
              <a:t>Mengdeavvik/produktivitetsavvik</a:t>
            </a:r>
          </a:p>
        </p:txBody>
      </p:sp>
      <p:sp>
        <p:nvSpPr>
          <p:cNvPr id="6161" name="Text Box 17"/>
          <p:cNvSpPr txBox="1">
            <a:spLocks noChangeArrowheads="1"/>
          </p:cNvSpPr>
          <p:nvPr/>
        </p:nvSpPr>
        <p:spPr bwMode="auto">
          <a:xfrm>
            <a:off x="4919663" y="4652963"/>
            <a:ext cx="26225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800" b="1">
                <a:latin typeface="Times New Roman" panose="02020603050405020304" pitchFamily="18" charset="0"/>
              </a:rPr>
              <a:t>(2-3)</a:t>
            </a:r>
          </a:p>
          <a:p>
            <a:pPr algn="ctr" eaLnBrk="1" hangingPunct="1"/>
            <a:r>
              <a:rPr lang="nb-NO" altLang="nb-NO" sz="2000" b="1">
                <a:solidFill>
                  <a:srgbClr val="FF0000"/>
                </a:solidFill>
                <a:latin typeface="Times New Roman" panose="02020603050405020304" pitchFamily="18" charset="0"/>
              </a:rPr>
              <a:t>Faktorprisavviket</a:t>
            </a:r>
          </a:p>
          <a:p>
            <a:pPr algn="ctr" eaLnBrk="1" hangingPunct="1"/>
            <a:r>
              <a:rPr lang="nb-NO" altLang="nb-NO" sz="1800" b="1">
                <a:latin typeface="Times New Roman" panose="02020603050405020304" pitchFamily="18" charset="0"/>
              </a:rPr>
              <a:t>Prisavvik/lønnssatsavvik</a:t>
            </a:r>
          </a:p>
          <a:p>
            <a:pPr algn="ctr" eaLnBrk="1" hangingPunct="1"/>
            <a:endParaRPr lang="en-US" altLang="nb-NO" sz="1800">
              <a:solidFill>
                <a:schemeClr val="hlink"/>
              </a:solidFill>
              <a:latin typeface="Times New Roman" panose="02020603050405020304" pitchFamily="18" charset="0"/>
            </a:endParaRPr>
          </a:p>
        </p:txBody>
      </p:sp>
      <p:sp>
        <p:nvSpPr>
          <p:cNvPr id="6162" name="Text Box 18"/>
          <p:cNvSpPr txBox="1">
            <a:spLocks noChangeArrowheads="1"/>
          </p:cNvSpPr>
          <p:nvPr/>
        </p:nvSpPr>
        <p:spPr bwMode="auto">
          <a:xfrm>
            <a:off x="2778125" y="5595938"/>
            <a:ext cx="347345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nb-NO" altLang="nb-NO" sz="1600" b="1">
                <a:latin typeface="Times New Roman" panose="02020603050405020304" pitchFamily="18" charset="0"/>
              </a:rPr>
              <a:t>(1-3)</a:t>
            </a:r>
          </a:p>
          <a:p>
            <a:pPr algn="ctr" eaLnBrk="1" hangingPunct="1"/>
            <a:r>
              <a:rPr lang="nb-NO" altLang="nb-NO" sz="1800" b="1">
                <a:latin typeface="Times New Roman" panose="02020603050405020304" pitchFamily="18" charset="0"/>
              </a:rPr>
              <a:t>Totalavvik</a:t>
            </a:r>
          </a:p>
          <a:p>
            <a:pPr algn="ctr" eaLnBrk="1" hangingPunct="1"/>
            <a:r>
              <a:rPr lang="nb-NO" altLang="nb-NO" sz="1800" b="1">
                <a:latin typeface="Times New Roman" panose="02020603050405020304" pitchFamily="18" charset="0"/>
              </a:rPr>
              <a:t>(Materialavviket og lønnsavviket)</a:t>
            </a:r>
          </a:p>
          <a:p>
            <a:pPr algn="ctr" eaLnBrk="1" hangingPunct="1"/>
            <a:endParaRPr lang="en-US" altLang="nb-NO" sz="18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6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6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149" grpId="0"/>
      <p:bldP spid="6150" grpId="0"/>
      <p:bldP spid="6160" grpId="0"/>
      <p:bldP spid="6161" grpId="0"/>
      <p:bldP spid="616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323850" y="1851025"/>
            <a:ext cx="8693150" cy="4673600"/>
          </a:xfrm>
          <a:noFill/>
        </p:spPr>
        <p:txBody>
          <a:bodyPr lIns="90488" tIns="44450" rIns="90488" bIns="44450"/>
          <a:lstStyle/>
          <a:p>
            <a:pPr eaLnBrk="1" hangingPunct="1">
              <a:buFont typeface="Wingdings" panose="05000000000000000000" pitchFamily="2" charset="2"/>
              <a:buNone/>
              <a:tabLst>
                <a:tab pos="2286000" algn="r"/>
                <a:tab pos="3340100" algn="r"/>
                <a:tab pos="4381500" algn="r"/>
                <a:tab pos="5245100" algn="r"/>
                <a:tab pos="6286500" algn="r"/>
              </a:tabLst>
            </a:pPr>
            <a:r>
              <a:rPr lang="nb-NO" altLang="nb-NO" sz="2800" smtClean="0">
                <a:ea typeface="ＭＳ Ｐゴシック" panose="020B0600070205080204" pitchFamily="34" charset="-128"/>
              </a:rPr>
              <a:t>Prisavvik:	</a:t>
            </a:r>
            <a:r>
              <a:rPr lang="nb-NO" altLang="nb-NO" smtClean="0">
                <a:ea typeface="ＭＳ Ｐゴシック" panose="020B0600070205080204" pitchFamily="34" charset="-128"/>
              </a:rPr>
              <a:t>				</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mtClean="0">
                <a:ea typeface="ＭＳ Ｐゴシック" panose="020B0600070205080204" pitchFamily="34" charset="-128"/>
              </a:rPr>
              <a:t>Rapport fra innkjøpsavdelingen</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z="2400" b="1" smtClean="0">
                <a:ea typeface="ＭＳ Ｐゴシック" panose="020B0600070205080204" pitchFamily="34" charset="-128"/>
              </a:rPr>
              <a:t>	</a:t>
            </a:r>
            <a:r>
              <a:rPr lang="nb-NO" altLang="nb-NO" sz="1600" b="1" smtClean="0">
                <a:ea typeface="ＭＳ Ｐゴシック" panose="020B0600070205080204" pitchFamily="34" charset="-128"/>
              </a:rPr>
              <a:t>(1)                       	(2)	(3)	(4)	(5)</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z="1600" b="1" smtClean="0">
                <a:ea typeface="ＭＳ Ｐゴシック" panose="020B0600070205080204" pitchFamily="34" charset="-128"/>
              </a:rPr>
              <a:t>Råmaterial-	Kvantum	Standard	Virkelig	   Forskjell 	Totalt	   Kommentarer</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z="1600" b="1" smtClean="0">
                <a:ea typeface="ＭＳ Ｐゴシック" panose="020B0600070205080204" pitchFamily="34" charset="-128"/>
              </a:rPr>
              <a:t>type	innkjøpt	pris	pris	i pris	prisavvik</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z="1600" smtClean="0">
                <a:ea typeface="ＭＳ Ｐゴシック" panose="020B0600070205080204" pitchFamily="34" charset="-128"/>
              </a:rPr>
              <a:t>Råvare X	1 000 kg	kr 15,00	kr 15,50	kr 0,50	- 500 (U)	   Kostbar frakt</a:t>
            </a:r>
          </a:p>
          <a:p>
            <a:pPr eaLnBrk="1" hangingPunct="1">
              <a:buFont typeface="Wingdings" panose="05000000000000000000" pitchFamily="2" charset="2"/>
              <a:buNone/>
              <a:tabLst>
                <a:tab pos="2286000" algn="r"/>
                <a:tab pos="3340100" algn="r"/>
                <a:tab pos="4381500" algn="r"/>
                <a:tab pos="5245100" algn="r"/>
                <a:tab pos="6286500" algn="r"/>
              </a:tabLst>
            </a:pPr>
            <a:r>
              <a:rPr lang="nb-NO" altLang="nb-NO" sz="1600" smtClean="0">
                <a:ea typeface="ＭＳ Ｐゴシック" panose="020B0600070205080204" pitchFamily="34" charset="-128"/>
              </a:rPr>
              <a:t>Råvare X	1 600 kg	kr 15,00	kr 16,00	kr 1,00	 - 1 600 (U)	   Prisen er på vei opp</a:t>
            </a:r>
          </a:p>
          <a:p>
            <a:pPr eaLnBrk="1" hangingPunct="1">
              <a:tabLst>
                <a:tab pos="2286000" algn="r"/>
                <a:tab pos="3340100" algn="r"/>
                <a:tab pos="4381500" algn="r"/>
                <a:tab pos="5245100" algn="r"/>
                <a:tab pos="6286500" algn="r"/>
              </a:tabLst>
            </a:pPr>
            <a:r>
              <a:rPr lang="nb-NO" altLang="nb-NO" sz="2400" smtClean="0">
                <a:ea typeface="ＭＳ Ｐゴシック" panose="020B0600070205080204" pitchFamily="34" charset="-128"/>
              </a:rPr>
              <a:t>Årsaker til prisavvik</a:t>
            </a:r>
            <a:r>
              <a:rPr lang="nb-NO" altLang="nb-NO" smtClean="0">
                <a:ea typeface="ＭＳ Ｐゴシック" panose="020B0600070205080204" pitchFamily="34" charset="-128"/>
              </a:rPr>
              <a:t>		</a:t>
            </a:r>
          </a:p>
          <a:p>
            <a:pPr lvl="1" eaLnBrk="1" hangingPunct="1">
              <a:tabLst>
                <a:tab pos="2286000" algn="r"/>
                <a:tab pos="3340100" algn="r"/>
                <a:tab pos="4381500" algn="r"/>
                <a:tab pos="5245100" algn="r"/>
                <a:tab pos="6286500" algn="r"/>
              </a:tabLst>
            </a:pPr>
            <a:r>
              <a:rPr lang="nb-NO" altLang="nb-NO" sz="1800" smtClean="0">
                <a:ea typeface="ＭＳ Ｐゴシック" panose="020B0600070205080204" pitchFamily="34" charset="-128"/>
              </a:rPr>
              <a:t>Størrelse på innkjøpskvantum			</a:t>
            </a:r>
          </a:p>
          <a:p>
            <a:pPr lvl="1" eaLnBrk="1" hangingPunct="1">
              <a:tabLst>
                <a:tab pos="2286000" algn="r"/>
                <a:tab pos="3340100" algn="r"/>
                <a:tab pos="4381500" algn="r"/>
                <a:tab pos="5245100" algn="r"/>
                <a:tab pos="6286500" algn="r"/>
              </a:tabLst>
            </a:pPr>
            <a:r>
              <a:rPr lang="nb-NO" altLang="nb-NO" sz="1800" smtClean="0">
                <a:ea typeface="ＭＳ Ｐゴシック" panose="020B0600070205080204" pitchFamily="34" charset="-128"/>
              </a:rPr>
              <a:t>Transportmetode		</a:t>
            </a:r>
          </a:p>
          <a:p>
            <a:pPr lvl="1" eaLnBrk="1" hangingPunct="1">
              <a:tabLst>
                <a:tab pos="2286000" algn="r"/>
                <a:tab pos="3340100" algn="r"/>
                <a:tab pos="4381500" algn="r"/>
                <a:tab pos="5245100" algn="r"/>
                <a:tab pos="6286500" algn="r"/>
              </a:tabLst>
            </a:pPr>
            <a:r>
              <a:rPr lang="nb-NO" altLang="nb-NO" sz="1800" smtClean="0">
                <a:ea typeface="ＭＳ Ｐゴシック" panose="020B0600070205080204" pitchFamily="34" charset="-128"/>
              </a:rPr>
              <a:t>Rabatter (kvantum, betaling, o.l)</a:t>
            </a:r>
          </a:p>
        </p:txBody>
      </p:sp>
      <p:sp>
        <p:nvSpPr>
          <p:cNvPr id="19459" name="Rectangle 2"/>
          <p:cNvSpPr>
            <a:spLocks noGrp="1" noChangeArrowheads="1"/>
          </p:cNvSpPr>
          <p:nvPr>
            <p:ph type="title"/>
          </p:nvPr>
        </p:nvSpPr>
        <p:spPr>
          <a:xfrm>
            <a:off x="323850" y="776288"/>
            <a:ext cx="8620125" cy="1143000"/>
          </a:xfrm>
        </p:spPr>
        <p:txBody>
          <a:bodyPr lIns="90488" tIns="44450" rIns="90488" bIns="44450"/>
          <a:lstStyle/>
          <a:p>
            <a:pPr eaLnBrk="1" hangingPunct="1">
              <a:defRPr/>
            </a:pPr>
            <a:r>
              <a:rPr lang="nb-NO" altLang="nb-NO" dirty="0" smtClean="0">
                <a:solidFill>
                  <a:srgbClr val="002060"/>
                </a:solidFill>
              </a:rPr>
              <a:t>Avviksanalyse materialavvik</a:t>
            </a:r>
          </a:p>
        </p:txBody>
      </p:sp>
      <p:sp>
        <p:nvSpPr>
          <p:cNvPr id="38917" name="Rectangle 5"/>
          <p:cNvSpPr>
            <a:spLocks noChangeArrowheads="1"/>
          </p:cNvSpPr>
          <p:nvPr/>
        </p:nvSpPr>
        <p:spPr bwMode="auto">
          <a:xfrm>
            <a:off x="323850" y="2492375"/>
            <a:ext cx="8496300" cy="1930400"/>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eaLnBrk="1" hangingPunct="1">
              <a:lnSpc>
                <a:spcPct val="100000"/>
              </a:lnSpc>
              <a:spcBef>
                <a:spcPct val="0"/>
              </a:spcBef>
              <a:spcAft>
                <a:spcPct val="0"/>
              </a:spcAft>
              <a:buClrTx/>
              <a:buSzTx/>
              <a:buFontTx/>
              <a:buNone/>
            </a:pPr>
            <a:endParaRPr lang="nb-NO" altLang="nb-NO" sz="2400">
              <a:solidFill>
                <a:schemeClr val="tx1"/>
              </a:solidFill>
              <a:latin typeface="Tahoma" panose="020B0604030504040204" pitchFamily="34" charset="0"/>
            </a:endParaRPr>
          </a:p>
        </p:txBody>
      </p:sp>
      <p:sp>
        <p:nvSpPr>
          <p:cNvPr id="38918" name="Rectangle 6"/>
          <p:cNvSpPr>
            <a:spLocks noChangeArrowheads="1"/>
          </p:cNvSpPr>
          <p:nvPr/>
        </p:nvSpPr>
        <p:spPr bwMode="auto">
          <a:xfrm>
            <a:off x="4705350" y="4941888"/>
            <a:ext cx="24955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lnSpc>
                <a:spcPct val="90000"/>
              </a:lnSpc>
              <a:spcBef>
                <a:spcPts val="1200"/>
              </a:spcBef>
              <a:spcAft>
                <a:spcPts val="200"/>
              </a:spcAft>
              <a:buClr>
                <a:schemeClr val="accent1"/>
              </a:buClr>
              <a:buSzPct val="100000"/>
              <a:buFont typeface="Calibri" panose="020F0502020204030204" pitchFamily="34" charset="0"/>
              <a:buChar char=" "/>
              <a:tabLst>
                <a:tab pos="2286000" algn="r"/>
                <a:tab pos="3340100" algn="r"/>
                <a:tab pos="4381500" algn="r"/>
                <a:tab pos="5245100" algn="r"/>
                <a:tab pos="6286500" algn="r"/>
              </a:tabLst>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2286000" algn="r"/>
                <a:tab pos="3340100" algn="r"/>
                <a:tab pos="4381500" algn="r"/>
                <a:tab pos="5245100" algn="r"/>
                <a:tab pos="6286500" algn="r"/>
              </a:tabLst>
              <a:defRPr sz="1400">
                <a:solidFill>
                  <a:srgbClr val="404040"/>
                </a:solidFill>
                <a:latin typeface="Calibri" panose="020F0502020204030204" pitchFamily="34" charset="0"/>
                <a:ea typeface="ＭＳ Ｐゴシック" panose="020B0600070205080204" pitchFamily="34" charset="-128"/>
              </a:defRPr>
            </a:lvl9pPr>
          </a:lstStyle>
          <a:p>
            <a:pPr>
              <a:lnSpc>
                <a:spcPct val="100000"/>
              </a:lnSpc>
              <a:spcBef>
                <a:spcPct val="20000"/>
              </a:spcBef>
              <a:spcAft>
                <a:spcPct val="0"/>
              </a:spcAft>
              <a:buClr>
                <a:schemeClr val="hlink"/>
              </a:buClr>
              <a:buSzPct val="75000"/>
              <a:buFont typeface="Wingdings" panose="05000000000000000000" pitchFamily="2" charset="2"/>
              <a:buChar char="w"/>
            </a:pPr>
            <a:r>
              <a:rPr lang="nb-NO" altLang="nb-NO" sz="1800">
                <a:solidFill>
                  <a:schemeClr val="tx1"/>
                </a:solidFill>
                <a:latin typeface="Tahoma" panose="020B0604030504040204" pitchFamily="34" charset="0"/>
              </a:rPr>
              <a:t>Rush ordrer</a:t>
            </a:r>
          </a:p>
          <a:p>
            <a:pPr>
              <a:lnSpc>
                <a:spcPct val="100000"/>
              </a:lnSpc>
              <a:spcBef>
                <a:spcPct val="20000"/>
              </a:spcBef>
              <a:spcAft>
                <a:spcPct val="0"/>
              </a:spcAft>
              <a:buClr>
                <a:schemeClr val="hlink"/>
              </a:buClr>
              <a:buSzPct val="75000"/>
              <a:buFont typeface="Wingdings" panose="05000000000000000000" pitchFamily="2" charset="2"/>
              <a:buChar char="w"/>
            </a:pPr>
            <a:r>
              <a:rPr lang="nb-NO" altLang="nb-NO" sz="1800">
                <a:solidFill>
                  <a:schemeClr val="tx1"/>
                </a:solidFill>
                <a:latin typeface="Tahoma" panose="020B0604030504040204" pitchFamily="34" charset="0"/>
              </a:rPr>
              <a:t>Råvarens kvalitet</a:t>
            </a:r>
          </a:p>
          <a:p>
            <a:pPr>
              <a:lnSpc>
                <a:spcPct val="100000"/>
              </a:lnSpc>
              <a:spcBef>
                <a:spcPct val="20000"/>
              </a:spcBef>
              <a:spcAft>
                <a:spcPct val="0"/>
              </a:spcAft>
              <a:buClr>
                <a:schemeClr val="hlink"/>
              </a:buClr>
              <a:buSzPct val="75000"/>
              <a:buFont typeface="Wingdings" panose="05000000000000000000" pitchFamily="2" charset="2"/>
              <a:buChar char="w"/>
            </a:pPr>
            <a:r>
              <a:rPr lang="nb-NO" altLang="nb-NO" sz="1800">
                <a:solidFill>
                  <a:schemeClr val="tx1"/>
                </a:solidFill>
                <a:latin typeface="Tahoma" panose="020B0604030504040204" pitchFamily="34" charset="0"/>
              </a:rPr>
              <a:t>Prisendringer</a:t>
            </a:r>
          </a:p>
        </p:txBody>
      </p:sp>
    </p:spTree>
    <p:extLst>
      <p:ext uri="{BB962C8B-B14F-4D97-AF65-F5344CB8AC3E}">
        <p14:creationId xmlns:p14="http://schemas.microsoft.com/office/powerpoint/2010/main" val="17557393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5">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15">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915">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915">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918">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9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allAtOnce" autoUpdateAnimBg="0"/>
      <p:bldP spid="38917" grpId="0" animBg="1"/>
      <p:bldP spid="38918" grpId="0" build="allAtOnce"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22325" y="287338"/>
            <a:ext cx="7543800" cy="1449387"/>
          </a:xfrm>
        </p:spPr>
        <p:txBody>
          <a:bodyPr lIns="90488" tIns="44450" rIns="90488" bIns="44450"/>
          <a:lstStyle/>
          <a:p>
            <a:pPr eaLnBrk="1" hangingPunct="1">
              <a:defRPr/>
            </a:pPr>
            <a:r>
              <a:rPr lang="nb-NO" altLang="nb-NO" sz="4000" dirty="0" smtClean="0">
                <a:solidFill>
                  <a:srgbClr val="002060"/>
                </a:solidFill>
              </a:rPr>
              <a:t>Mengdeavvik</a:t>
            </a:r>
          </a:p>
        </p:txBody>
      </p:sp>
      <p:sp>
        <p:nvSpPr>
          <p:cNvPr id="40963" name="Rectangle 3"/>
          <p:cNvSpPr>
            <a:spLocks noGrp="1" noChangeArrowheads="1"/>
          </p:cNvSpPr>
          <p:nvPr>
            <p:ph type="body" sz="half" idx="1"/>
          </p:nvPr>
        </p:nvSpPr>
        <p:spPr>
          <a:xfrm>
            <a:off x="571500" y="2133600"/>
            <a:ext cx="7772400" cy="546100"/>
          </a:xfrm>
          <a:noFill/>
        </p:spPr>
        <p:txBody>
          <a:bodyPr lIns="90488" tIns="44450" rIns="90488" bIns="44450"/>
          <a:lstStyle/>
          <a:p>
            <a:pPr eaLnBrk="1" hangingPunct="1">
              <a:buFont typeface="Wingdings" panose="05000000000000000000" pitchFamily="2" charset="2"/>
              <a:buNone/>
              <a:tabLst>
                <a:tab pos="1143000" algn="l"/>
                <a:tab pos="2095500" algn="l"/>
                <a:tab pos="3048000" algn="l"/>
                <a:tab pos="4000500" algn="l"/>
                <a:tab pos="4953000" algn="l"/>
                <a:tab pos="6286500" algn="l"/>
              </a:tabLst>
            </a:pPr>
            <a:r>
              <a:rPr lang="nb-NO" altLang="nb-NO" smtClean="0">
                <a:ea typeface="ＭＳ Ｐゴシック" panose="020B0600070205080204" pitchFamily="34" charset="-128"/>
              </a:rPr>
              <a:t>Rapport fra produksjonsavdelingen</a:t>
            </a:r>
            <a:r>
              <a:rPr lang="nb-NO" altLang="nb-NO" sz="1400" smtClean="0">
                <a:ea typeface="ＭＳ Ｐゴシック" panose="020B0600070205080204" pitchFamily="34" charset="-128"/>
              </a:rPr>
              <a:t>	</a:t>
            </a:r>
          </a:p>
        </p:txBody>
      </p:sp>
      <p:sp>
        <p:nvSpPr>
          <p:cNvPr id="40964" name="Rectangle 4"/>
          <p:cNvSpPr>
            <a:spLocks noGrp="1" noChangeArrowheads="1"/>
          </p:cNvSpPr>
          <p:nvPr>
            <p:ph type="body" sz="half" idx="2"/>
          </p:nvPr>
        </p:nvSpPr>
        <p:spPr>
          <a:xfrm>
            <a:off x="1147763" y="4221163"/>
            <a:ext cx="7767637" cy="2074862"/>
          </a:xfrm>
          <a:noFill/>
        </p:spPr>
        <p:txBody>
          <a:bodyPr lIns="90488" tIns="44450" rIns="90488" bIns="44450"/>
          <a:lstStyle/>
          <a:p>
            <a:pPr eaLnBrk="1" hangingPunct="1"/>
            <a:r>
              <a:rPr lang="nb-NO" altLang="nb-NO" sz="2400" smtClean="0">
                <a:ea typeface="ＭＳ Ｐゴシック" panose="020B0600070205080204" pitchFamily="34" charset="-128"/>
              </a:rPr>
              <a:t>Årsaker til mengdeavvik:</a:t>
            </a:r>
          </a:p>
          <a:p>
            <a:pPr lvl="1" eaLnBrk="1" hangingPunct="1">
              <a:buSzPct val="75000"/>
            </a:pPr>
            <a:r>
              <a:rPr lang="nb-NO" altLang="nb-NO" sz="2000" smtClean="0">
                <a:ea typeface="ＭＳ Ｐゴシック" panose="020B0600070205080204" pitchFamily="34" charset="-128"/>
              </a:rPr>
              <a:t>Maskinproblemer</a:t>
            </a:r>
          </a:p>
          <a:p>
            <a:pPr lvl="1" eaLnBrk="1" hangingPunct="1">
              <a:buSzPct val="75000"/>
            </a:pPr>
            <a:r>
              <a:rPr lang="nb-NO" altLang="nb-NO" sz="2000" smtClean="0">
                <a:ea typeface="ＭＳ Ｐゴシック" panose="020B0600070205080204" pitchFamily="34" charset="-128"/>
              </a:rPr>
              <a:t>Dårlig kvalitet på råmaterialer</a:t>
            </a:r>
          </a:p>
          <a:p>
            <a:pPr lvl="1" eaLnBrk="1" hangingPunct="1">
              <a:buSzPct val="75000"/>
            </a:pPr>
            <a:r>
              <a:rPr lang="nb-NO" altLang="nb-NO" sz="2000" smtClean="0">
                <a:ea typeface="ＭＳ Ｐゴシック" panose="020B0600070205080204" pitchFamily="34" charset="-128"/>
              </a:rPr>
              <a:t>Ansatte under opplæring</a:t>
            </a:r>
          </a:p>
          <a:p>
            <a:pPr lvl="1" eaLnBrk="1" hangingPunct="1">
              <a:buSzPct val="75000"/>
            </a:pPr>
            <a:r>
              <a:rPr lang="nb-NO" altLang="nb-NO" sz="2000" smtClean="0">
                <a:ea typeface="ＭＳ Ｐゴシック" panose="020B0600070205080204" pitchFamily="34" charset="-128"/>
              </a:rPr>
              <a:t>Utilstrekkelig operativ ledelse</a:t>
            </a:r>
          </a:p>
        </p:txBody>
      </p:sp>
      <p:sp>
        <p:nvSpPr>
          <p:cNvPr id="40965" name="Rectangle 5"/>
          <p:cNvSpPr>
            <a:spLocks noChangeArrowheads="1"/>
          </p:cNvSpPr>
          <p:nvPr/>
        </p:nvSpPr>
        <p:spPr bwMode="auto">
          <a:xfrm>
            <a:off x="622300" y="2590800"/>
            <a:ext cx="81280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lnSpc>
                <a:spcPct val="90000"/>
              </a:lnSpc>
              <a:spcBef>
                <a:spcPts val="1200"/>
              </a:spcBef>
              <a:spcAft>
                <a:spcPts val="200"/>
              </a:spcAft>
              <a:buClr>
                <a:schemeClr val="accent1"/>
              </a:buClr>
              <a:buSzPct val="100000"/>
              <a:buFont typeface="Calibri" panose="020F0502020204030204" pitchFamily="34" charset="0"/>
              <a:buChar char=" "/>
              <a:tabLst>
                <a:tab pos="1143000" algn="l"/>
                <a:tab pos="2095500" algn="l"/>
                <a:tab pos="3048000" algn="l"/>
                <a:tab pos="4000500" algn="l"/>
                <a:tab pos="4953000" algn="l"/>
                <a:tab pos="6286500" algn="l"/>
              </a:tabLst>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tabLst>
                <a:tab pos="1143000" algn="l"/>
                <a:tab pos="2095500" algn="l"/>
                <a:tab pos="3048000" algn="l"/>
                <a:tab pos="4000500" algn="l"/>
                <a:tab pos="4953000" algn="l"/>
                <a:tab pos="6286500" algn="l"/>
              </a:tabLst>
              <a:defRPr sz="1400">
                <a:solidFill>
                  <a:srgbClr val="404040"/>
                </a:solidFill>
                <a:latin typeface="Calibri" panose="020F0502020204030204" pitchFamily="34" charset="0"/>
                <a:ea typeface="ＭＳ Ｐゴシック" panose="020B0600070205080204" pitchFamily="34" charset="-128"/>
              </a:defRPr>
            </a:lvl9pPr>
          </a:lstStyle>
          <a:p>
            <a:pPr>
              <a:lnSpc>
                <a:spcPct val="100000"/>
              </a:lnSpc>
              <a:spcBef>
                <a:spcPct val="20000"/>
              </a:spcBef>
              <a:spcAft>
                <a:spcPct val="0"/>
              </a:spcAft>
              <a:buClrTx/>
              <a:buSzTx/>
              <a:buFontTx/>
              <a:buNone/>
            </a:pPr>
            <a:r>
              <a:rPr lang="nb-NO" altLang="nb-NO" sz="1400">
                <a:solidFill>
                  <a:schemeClr val="tx1"/>
                </a:solidFill>
                <a:latin typeface="Times New Roman" panose="02020603050405020304" pitchFamily="18" charset="0"/>
              </a:rPr>
              <a:t>	(1)	(2)	(3)	(4)	(5)</a:t>
            </a:r>
          </a:p>
          <a:p>
            <a:pPr>
              <a:lnSpc>
                <a:spcPct val="100000"/>
              </a:lnSpc>
              <a:spcBef>
                <a:spcPct val="20000"/>
              </a:spcBef>
              <a:spcAft>
                <a:spcPct val="0"/>
              </a:spcAft>
              <a:buClrTx/>
              <a:buSzTx/>
              <a:buFontTx/>
              <a:buNone/>
            </a:pPr>
            <a:r>
              <a:rPr lang="nb-NO" altLang="nb-NO" sz="1400" b="1">
                <a:solidFill>
                  <a:schemeClr val="tx1"/>
                </a:solidFill>
                <a:latin typeface="Times New Roman" panose="02020603050405020304" pitchFamily="18" charset="0"/>
              </a:rPr>
              <a:t>Råmaterial-	Standard	Standard	Virkelig	Forskjell	Totalt mengde-	Kommentarer</a:t>
            </a:r>
          </a:p>
          <a:p>
            <a:pPr>
              <a:lnSpc>
                <a:spcPct val="100000"/>
              </a:lnSpc>
              <a:spcBef>
                <a:spcPct val="20000"/>
              </a:spcBef>
              <a:spcAft>
                <a:spcPct val="0"/>
              </a:spcAft>
              <a:buClrTx/>
              <a:buSzTx/>
              <a:buFontTx/>
              <a:buNone/>
            </a:pPr>
            <a:r>
              <a:rPr lang="nb-NO" altLang="nb-NO" sz="1400" b="1">
                <a:solidFill>
                  <a:schemeClr val="tx1"/>
                </a:solidFill>
                <a:latin typeface="Times New Roman" panose="02020603050405020304" pitchFamily="18" charset="0"/>
              </a:rPr>
              <a:t>type	pris	mengde	mengde	i mengde	avvik i kr</a:t>
            </a:r>
          </a:p>
          <a:p>
            <a:pPr>
              <a:lnSpc>
                <a:spcPct val="100000"/>
              </a:lnSpc>
              <a:spcBef>
                <a:spcPct val="20000"/>
              </a:spcBef>
              <a:spcAft>
                <a:spcPct val="0"/>
              </a:spcAft>
              <a:buClrTx/>
              <a:buSzTx/>
              <a:buFontTx/>
              <a:buNone/>
            </a:pPr>
            <a:r>
              <a:rPr lang="nb-NO" altLang="nb-NO" sz="1400">
                <a:solidFill>
                  <a:schemeClr val="tx1"/>
                </a:solidFill>
                <a:latin typeface="Times New Roman" panose="02020603050405020304" pitchFamily="18" charset="0"/>
              </a:rPr>
              <a:t>Råvare X	kr 15,00	2 520 kg	2 600 kg	80 kg	kr - 1 200 (U)	Innkjørings-</a:t>
            </a:r>
          </a:p>
          <a:p>
            <a:pPr>
              <a:lnSpc>
                <a:spcPct val="100000"/>
              </a:lnSpc>
              <a:spcBef>
                <a:spcPct val="20000"/>
              </a:spcBef>
              <a:spcAft>
                <a:spcPct val="0"/>
              </a:spcAft>
              <a:buClrTx/>
              <a:buSzTx/>
              <a:buFontTx/>
              <a:buNone/>
            </a:pPr>
            <a:r>
              <a:rPr lang="nb-NO" altLang="nb-NO" sz="1400">
                <a:solidFill>
                  <a:schemeClr val="tx1"/>
                </a:solidFill>
                <a:latin typeface="Times New Roman" panose="02020603050405020304" pitchFamily="18" charset="0"/>
              </a:rPr>
              <a:t>						problemer</a:t>
            </a:r>
          </a:p>
        </p:txBody>
      </p:sp>
      <p:sp>
        <p:nvSpPr>
          <p:cNvPr id="40967" name="Rectangle 7"/>
          <p:cNvSpPr>
            <a:spLocks noChangeArrowheads="1"/>
          </p:cNvSpPr>
          <p:nvPr/>
        </p:nvSpPr>
        <p:spPr bwMode="auto">
          <a:xfrm>
            <a:off x="539750" y="2178050"/>
            <a:ext cx="7924800" cy="1841500"/>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34" charset="-128"/>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34" charset="-128"/>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34" charset="-128"/>
              </a:defRPr>
            </a:lvl9pPr>
          </a:lstStyle>
          <a:p>
            <a:pPr eaLnBrk="1" hangingPunct="1">
              <a:lnSpc>
                <a:spcPct val="100000"/>
              </a:lnSpc>
              <a:spcBef>
                <a:spcPct val="0"/>
              </a:spcBef>
              <a:spcAft>
                <a:spcPct val="0"/>
              </a:spcAft>
              <a:buClrTx/>
              <a:buSzTx/>
              <a:buFontTx/>
              <a:buNone/>
            </a:pPr>
            <a:endParaRPr lang="nb-NO" altLang="nb-NO" sz="2400">
              <a:solidFill>
                <a:schemeClr val="tx1"/>
              </a:solidFill>
              <a:latin typeface="Tahoma" panose="020B0604030504040204" pitchFamily="34" charset="0"/>
            </a:endParaRPr>
          </a:p>
        </p:txBody>
      </p:sp>
    </p:spTree>
    <p:extLst>
      <p:ext uri="{BB962C8B-B14F-4D97-AF65-F5344CB8AC3E}">
        <p14:creationId xmlns:p14="http://schemas.microsoft.com/office/powerpoint/2010/main" val="22597114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4096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0964">
                                            <p:txEl>
                                              <p:pRg st="1" end="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40964">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09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P spid="40965" grpId="0" autoUpdateAnimBg="0"/>
      <p:bldP spid="40967" grpId="0" animBg="1"/>
      <p:bldP spid="4096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047750" y="692696"/>
            <a:ext cx="77724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nb-NO" altLang="nb-NO" sz="4000" dirty="0">
                <a:solidFill>
                  <a:srgbClr val="002060"/>
                </a:solidFill>
                <a:latin typeface="+mj-lt"/>
              </a:rPr>
              <a:t>Lønnssatsavvik</a:t>
            </a:r>
          </a:p>
        </p:txBody>
      </p:sp>
      <p:sp>
        <p:nvSpPr>
          <p:cNvPr id="4" name="Rectangle 3"/>
          <p:cNvSpPr>
            <a:spLocks noChangeArrowheads="1"/>
          </p:cNvSpPr>
          <p:nvPr/>
        </p:nvSpPr>
        <p:spPr bwMode="auto">
          <a:xfrm>
            <a:off x="658813" y="1836738"/>
            <a:ext cx="77724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1pPr>
            <a:lvl2pPr marL="742950" indent="-28575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2pPr>
            <a:lvl3pPr marL="11430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3pPr>
            <a:lvl4pPr marL="16002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4pPr>
            <a:lvl5pPr marL="20574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9pPr>
          </a:lstStyle>
          <a:p>
            <a:pPr>
              <a:spcBef>
                <a:spcPct val="20000"/>
              </a:spcBef>
            </a:pPr>
            <a:r>
              <a:rPr lang="nb-NO" altLang="nb-NO" sz="2000" dirty="0"/>
              <a:t>Rapport fra produksjonsavdelingen</a:t>
            </a:r>
            <a:r>
              <a:rPr lang="nb-NO" altLang="nb-NO" sz="1400" dirty="0"/>
              <a:t>	</a:t>
            </a:r>
          </a:p>
        </p:txBody>
      </p:sp>
      <p:sp>
        <p:nvSpPr>
          <p:cNvPr id="5" name="Rectangle 4"/>
          <p:cNvSpPr>
            <a:spLocks noChangeArrowheads="1"/>
          </p:cNvSpPr>
          <p:nvPr/>
        </p:nvSpPr>
        <p:spPr bwMode="auto">
          <a:xfrm>
            <a:off x="650875" y="3710534"/>
            <a:ext cx="8205788" cy="276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lvl="1">
              <a:spcBef>
                <a:spcPct val="20000"/>
              </a:spcBef>
              <a:buClr>
                <a:schemeClr val="folHlink"/>
              </a:buClr>
              <a:buFont typeface="Wingdings" panose="05000000000000000000" pitchFamily="2" charset="2"/>
              <a:buChar char="§"/>
            </a:pPr>
            <a:r>
              <a:rPr lang="nb-NO" altLang="nb-NO" sz="2000" dirty="0"/>
              <a:t>Årsaker til negative lønnssatsavvik:</a:t>
            </a:r>
          </a:p>
          <a:p>
            <a:pPr lvl="2">
              <a:spcBef>
                <a:spcPct val="20000"/>
              </a:spcBef>
              <a:buClr>
                <a:schemeClr val="folHlink"/>
              </a:buClr>
              <a:buFont typeface="Wingdings" panose="05000000000000000000" pitchFamily="2" charset="2"/>
              <a:buChar char="§"/>
            </a:pPr>
            <a:r>
              <a:rPr lang="nb-NO" altLang="nb-NO" sz="1800" dirty="0"/>
              <a:t>Uventede økninger i tariffert lønn (sentrale og/eller lokale </a:t>
            </a:r>
            <a:r>
              <a:rPr lang="nb-NO" altLang="nb-NO" sz="1800" dirty="0" smtClean="0"/>
              <a:t>forhandlinger)</a:t>
            </a:r>
            <a:endParaRPr lang="nb-NO" altLang="nb-NO" sz="1800" dirty="0"/>
          </a:p>
          <a:p>
            <a:pPr lvl="2">
              <a:spcBef>
                <a:spcPct val="20000"/>
              </a:spcBef>
              <a:buClr>
                <a:schemeClr val="folHlink"/>
              </a:buClr>
              <a:buFont typeface="Wingdings" panose="05000000000000000000" pitchFamily="2" charset="2"/>
              <a:buChar char="§"/>
            </a:pPr>
            <a:r>
              <a:rPr lang="nb-NO" altLang="nb-NO" sz="1800" dirty="0"/>
              <a:t>Personlige tillegg</a:t>
            </a:r>
          </a:p>
          <a:p>
            <a:pPr lvl="2">
              <a:spcBef>
                <a:spcPct val="20000"/>
              </a:spcBef>
              <a:buClr>
                <a:schemeClr val="folHlink"/>
              </a:buClr>
              <a:buFont typeface="Wingdings" panose="05000000000000000000" pitchFamily="2" charset="2"/>
              <a:buChar char="§"/>
            </a:pPr>
            <a:r>
              <a:rPr lang="nb-NO" altLang="nb-NO" sz="1800" dirty="0" smtClean="0"/>
              <a:t>Innføring </a:t>
            </a:r>
            <a:r>
              <a:rPr lang="nb-NO" altLang="nb-NO" sz="1800" dirty="0"/>
              <a:t>av lokale ubekvemstillegg</a:t>
            </a:r>
          </a:p>
          <a:p>
            <a:pPr lvl="2">
              <a:spcBef>
                <a:spcPct val="20000"/>
              </a:spcBef>
              <a:buClr>
                <a:schemeClr val="folHlink"/>
              </a:buClr>
              <a:buFont typeface="Wingdings" panose="05000000000000000000" pitchFamily="2" charset="2"/>
              <a:buChar char="§"/>
            </a:pPr>
            <a:r>
              <a:rPr lang="nb-NO" altLang="nb-NO" sz="1800" dirty="0"/>
              <a:t>Overtid</a:t>
            </a:r>
          </a:p>
          <a:p>
            <a:pPr lvl="2">
              <a:spcBef>
                <a:spcPct val="20000"/>
              </a:spcBef>
              <a:buClr>
                <a:schemeClr val="folHlink"/>
              </a:buClr>
              <a:buFont typeface="Wingdings" panose="05000000000000000000" pitchFamily="2" charset="2"/>
              <a:buChar char="§"/>
            </a:pPr>
            <a:r>
              <a:rPr lang="nb-NO" altLang="nb-NO" sz="1800" dirty="0"/>
              <a:t>Bruk av høyere betalte ansatte i arbeide normalt utført av lavere betalte (faglærte - ufaglærte)</a:t>
            </a:r>
          </a:p>
          <a:p>
            <a:pPr lvl="1">
              <a:spcBef>
                <a:spcPct val="20000"/>
              </a:spcBef>
              <a:buClr>
                <a:schemeClr val="folHlink"/>
              </a:buClr>
              <a:buFont typeface="Wingdings" panose="05000000000000000000" pitchFamily="2" charset="2"/>
              <a:buChar char="§"/>
            </a:pPr>
            <a:r>
              <a:rPr lang="nb-NO" altLang="nb-NO" sz="2000" dirty="0"/>
              <a:t>Vanligvis små lønnssatsavvik</a:t>
            </a:r>
          </a:p>
        </p:txBody>
      </p:sp>
      <p:sp>
        <p:nvSpPr>
          <p:cNvPr id="6" name="Rectangle 5"/>
          <p:cNvSpPr>
            <a:spLocks noChangeArrowheads="1"/>
          </p:cNvSpPr>
          <p:nvPr/>
        </p:nvSpPr>
        <p:spPr bwMode="auto">
          <a:xfrm>
            <a:off x="468313" y="2157959"/>
            <a:ext cx="8675687"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1pPr>
            <a:lvl2pPr marL="742950" indent="-28575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2pPr>
            <a:lvl3pPr marL="11430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3pPr>
            <a:lvl4pPr marL="16002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4pPr>
            <a:lvl5pPr marL="20574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9pPr>
          </a:lstStyle>
          <a:p>
            <a:pPr>
              <a:spcBef>
                <a:spcPct val="20000"/>
              </a:spcBef>
            </a:pPr>
            <a:r>
              <a:rPr lang="nb-NO" altLang="nb-NO" sz="1400" dirty="0">
                <a:latin typeface="Times New Roman" panose="02020603050405020304" pitchFamily="18" charset="0"/>
              </a:rPr>
              <a:t>	(1)	(2)	(3)	(4)	(5)</a:t>
            </a:r>
          </a:p>
          <a:p>
            <a:pPr>
              <a:spcBef>
                <a:spcPct val="20000"/>
              </a:spcBef>
            </a:pPr>
            <a:r>
              <a:rPr lang="nb-NO" altLang="nb-NO" sz="1400" b="1" dirty="0">
                <a:latin typeface="Times New Roman" panose="02020603050405020304" pitchFamily="18" charset="0"/>
              </a:rPr>
              <a:t>Lønns-	Virkelig	Standard	Virkelig	Forskjell	Totalt lønns-	Kommentarer</a:t>
            </a:r>
          </a:p>
          <a:p>
            <a:pPr>
              <a:spcBef>
                <a:spcPct val="20000"/>
              </a:spcBef>
            </a:pPr>
            <a:r>
              <a:rPr lang="nb-NO" altLang="nb-NO" sz="1400" b="1" dirty="0">
                <a:latin typeface="Times New Roman" panose="02020603050405020304" pitchFamily="18" charset="0"/>
              </a:rPr>
              <a:t>kategori 	tid	lønnssats	 lønnssats 	i </a:t>
            </a:r>
            <a:r>
              <a:rPr lang="nb-NO" altLang="nb-NO" sz="1400" b="1" dirty="0" smtClean="0">
                <a:latin typeface="Times New Roman" panose="02020603050405020304" pitchFamily="18" charset="0"/>
              </a:rPr>
              <a:t>lønnssats </a:t>
            </a:r>
            <a:r>
              <a:rPr lang="nb-NO" altLang="nb-NO" sz="1400" b="1" dirty="0">
                <a:latin typeface="Times New Roman" panose="02020603050405020304" pitchFamily="18" charset="0"/>
              </a:rPr>
              <a:t>	avvik i kr	</a:t>
            </a:r>
            <a:r>
              <a:rPr lang="nb-NO" altLang="nb-NO" sz="1400" dirty="0">
                <a:latin typeface="Times New Roman" panose="02020603050405020304" pitchFamily="18" charset="0"/>
              </a:rPr>
              <a:t>Lokale forhandlinger</a:t>
            </a:r>
          </a:p>
          <a:p>
            <a:pPr>
              <a:spcBef>
                <a:spcPct val="20000"/>
              </a:spcBef>
            </a:pPr>
            <a:r>
              <a:rPr lang="nb-NO" altLang="nb-NO" sz="1400" dirty="0">
                <a:latin typeface="Times New Roman" panose="02020603050405020304" pitchFamily="18" charset="0"/>
              </a:rPr>
              <a:t>Fagarbeider </a:t>
            </a:r>
            <a:r>
              <a:rPr lang="nb-NO" altLang="nb-NO" sz="1400" dirty="0" err="1">
                <a:latin typeface="Times New Roman" panose="02020603050405020304" pitchFamily="18" charset="0"/>
              </a:rPr>
              <a:t>X</a:t>
            </a:r>
            <a:r>
              <a:rPr lang="nb-NO" altLang="nb-NO" sz="1400" dirty="0">
                <a:latin typeface="Times New Roman" panose="02020603050405020304" pitchFamily="18" charset="0"/>
              </a:rPr>
              <a:t>	2 500 t	kr 30,00	kr 30,50	kr 0,50	kr - 1 250 	ga kr 0,50 </a:t>
            </a:r>
            <a:r>
              <a:rPr lang="nb-NO" altLang="nb-NO" sz="1400" dirty="0" smtClean="0">
                <a:latin typeface="Times New Roman" panose="02020603050405020304" pitchFamily="18" charset="0"/>
              </a:rPr>
              <a:t>i </a:t>
            </a:r>
            <a:r>
              <a:rPr lang="nb-NO" altLang="nb-NO" sz="1400" dirty="0">
                <a:latin typeface="Times New Roman" panose="02020603050405020304" pitchFamily="18" charset="0"/>
              </a:rPr>
              <a:t>tillegg fra </a:t>
            </a:r>
            <a:r>
              <a:rPr lang="nb-NO" altLang="nb-NO" sz="1400" dirty="0" smtClean="0">
                <a:latin typeface="Times New Roman" panose="02020603050405020304" pitchFamily="18" charset="0"/>
              </a:rPr>
              <a:t>							01.01.20x6</a:t>
            </a:r>
            <a:endParaRPr lang="nb-NO" altLang="nb-NO" sz="1400" dirty="0">
              <a:latin typeface="Times New Roman" panose="02020603050405020304" pitchFamily="18" charset="0"/>
            </a:endParaRPr>
          </a:p>
          <a:p>
            <a:pPr>
              <a:spcBef>
                <a:spcPct val="20000"/>
              </a:spcBef>
            </a:pPr>
            <a:r>
              <a:rPr lang="nb-NO" altLang="nb-NO" sz="1400" dirty="0">
                <a:latin typeface="Times New Roman" panose="02020603050405020304" pitchFamily="18" charset="0"/>
              </a:rPr>
              <a:t>						</a:t>
            </a:r>
          </a:p>
          <a:p>
            <a:pPr>
              <a:spcBef>
                <a:spcPct val="20000"/>
              </a:spcBef>
            </a:pPr>
            <a:r>
              <a:rPr lang="nb-NO" altLang="nb-NO" sz="1400" dirty="0">
                <a:latin typeface="Times New Roman" panose="02020603050405020304" pitchFamily="18" charset="0"/>
              </a:rPr>
              <a:t>	</a:t>
            </a:r>
          </a:p>
        </p:txBody>
      </p:sp>
      <p:sp>
        <p:nvSpPr>
          <p:cNvPr id="7" name="Rectangle 7"/>
          <p:cNvSpPr>
            <a:spLocks noChangeArrowheads="1"/>
          </p:cNvSpPr>
          <p:nvPr/>
        </p:nvSpPr>
        <p:spPr bwMode="auto">
          <a:xfrm>
            <a:off x="468313" y="1844675"/>
            <a:ext cx="8496300" cy="1800225"/>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nb-NO" altLang="nb-NO"/>
          </a:p>
        </p:txBody>
      </p:sp>
    </p:spTree>
    <p:extLst>
      <p:ext uri="{BB962C8B-B14F-4D97-AF65-F5344CB8AC3E}">
        <p14:creationId xmlns:p14="http://schemas.microsoft.com/office/powerpoint/2010/main" val="24086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build="allAtOnce" autoUpdateAnimBg="0"/>
      <p:bldP spid="6" grpId="0" autoUpdateAnimBg="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150938" y="620713"/>
            <a:ext cx="77724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nb-NO" altLang="nb-NO" sz="4000" dirty="0">
                <a:solidFill>
                  <a:srgbClr val="002060"/>
                </a:solidFill>
                <a:latin typeface="+mj-lt"/>
              </a:rPr>
              <a:t>Produktivitetsavvik (tidsavvik)</a:t>
            </a:r>
          </a:p>
        </p:txBody>
      </p:sp>
      <p:sp>
        <p:nvSpPr>
          <p:cNvPr id="4" name="Rectangle 3"/>
          <p:cNvSpPr>
            <a:spLocks noChangeArrowheads="1"/>
          </p:cNvSpPr>
          <p:nvPr/>
        </p:nvSpPr>
        <p:spPr bwMode="auto">
          <a:xfrm>
            <a:off x="990600" y="1600200"/>
            <a:ext cx="77724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1pPr>
            <a:lvl2pPr marL="742950" indent="-28575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2pPr>
            <a:lvl3pPr marL="11430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3pPr>
            <a:lvl4pPr marL="16002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4pPr>
            <a:lvl5pPr marL="20574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9pPr>
          </a:lstStyle>
          <a:p>
            <a:pPr>
              <a:spcBef>
                <a:spcPct val="20000"/>
              </a:spcBef>
            </a:pPr>
            <a:r>
              <a:rPr lang="nb-NO" altLang="nb-NO" sz="2000" dirty="0"/>
              <a:t>   </a:t>
            </a:r>
          </a:p>
          <a:p>
            <a:pPr>
              <a:spcBef>
                <a:spcPct val="20000"/>
              </a:spcBef>
            </a:pPr>
            <a:r>
              <a:rPr lang="nb-NO" altLang="nb-NO" sz="2000" dirty="0"/>
              <a:t>    Rapport fra produksjonsavdelingen</a:t>
            </a:r>
            <a:r>
              <a:rPr lang="nb-NO" altLang="nb-NO" sz="1400" dirty="0"/>
              <a:t>	</a:t>
            </a:r>
          </a:p>
        </p:txBody>
      </p:sp>
      <p:sp>
        <p:nvSpPr>
          <p:cNvPr id="5" name="Rectangle 4"/>
          <p:cNvSpPr>
            <a:spLocks noChangeArrowheads="1"/>
          </p:cNvSpPr>
          <p:nvPr/>
        </p:nvSpPr>
        <p:spPr bwMode="auto">
          <a:xfrm>
            <a:off x="1071563" y="3733800"/>
            <a:ext cx="7767637"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spcBef>
                <a:spcPct val="20000"/>
              </a:spcBef>
              <a:buClr>
                <a:schemeClr val="folHlink"/>
              </a:buClr>
              <a:buFont typeface="Wingdings" panose="05000000000000000000" pitchFamily="2" charset="2"/>
              <a:buChar char="§"/>
            </a:pPr>
            <a:r>
              <a:rPr lang="nb-NO" altLang="nb-NO" sz="2000" dirty="0"/>
              <a:t>Årsaker til negative produktivitetsavvik:</a:t>
            </a:r>
          </a:p>
          <a:p>
            <a:pPr lvl="1">
              <a:spcBef>
                <a:spcPct val="20000"/>
              </a:spcBef>
              <a:buClr>
                <a:schemeClr val="folHlink"/>
              </a:buClr>
              <a:buFont typeface="Wingdings" panose="05000000000000000000" pitchFamily="2" charset="2"/>
              <a:buChar char="§"/>
            </a:pPr>
            <a:r>
              <a:rPr lang="nb-NO" altLang="nb-NO" sz="1800" dirty="0"/>
              <a:t>Mange nye ansatte under opplæring</a:t>
            </a:r>
          </a:p>
          <a:p>
            <a:pPr lvl="1">
              <a:spcBef>
                <a:spcPct val="20000"/>
              </a:spcBef>
              <a:buClr>
                <a:schemeClr val="folHlink"/>
              </a:buClr>
              <a:buFont typeface="Wingdings" panose="05000000000000000000" pitchFamily="2" charset="2"/>
              <a:buChar char="§"/>
            </a:pPr>
            <a:r>
              <a:rPr lang="nb-NO" altLang="nb-NO" sz="1800" dirty="0"/>
              <a:t>Dårlige råmaterialer (behov for ekstra foredling)</a:t>
            </a:r>
          </a:p>
          <a:p>
            <a:pPr lvl="1">
              <a:spcBef>
                <a:spcPct val="20000"/>
              </a:spcBef>
              <a:buClr>
                <a:schemeClr val="folHlink"/>
              </a:buClr>
              <a:buFont typeface="Wingdings" panose="05000000000000000000" pitchFamily="2" charset="2"/>
              <a:buChar char="§"/>
            </a:pPr>
            <a:r>
              <a:rPr lang="nb-NO" altLang="nb-NO" sz="1800" dirty="0"/>
              <a:t>Maskinhavarier</a:t>
            </a:r>
          </a:p>
          <a:p>
            <a:pPr lvl="1">
              <a:spcBef>
                <a:spcPct val="20000"/>
              </a:spcBef>
              <a:buClr>
                <a:schemeClr val="folHlink"/>
              </a:buClr>
              <a:buFont typeface="Wingdings" panose="05000000000000000000" pitchFamily="2" charset="2"/>
              <a:buChar char="§"/>
            </a:pPr>
            <a:r>
              <a:rPr lang="nb-NO" altLang="nb-NO" sz="1800" dirty="0"/>
              <a:t>Nedslitt utstyr</a:t>
            </a:r>
          </a:p>
          <a:p>
            <a:pPr lvl="1">
              <a:spcBef>
                <a:spcPct val="20000"/>
              </a:spcBef>
              <a:buClr>
                <a:schemeClr val="folHlink"/>
              </a:buClr>
              <a:buFont typeface="Wingdings" panose="05000000000000000000" pitchFamily="2" charset="2"/>
              <a:buChar char="§"/>
            </a:pPr>
            <a:r>
              <a:rPr lang="nb-NO" altLang="nb-NO" sz="1800" dirty="0"/>
              <a:t>Korte serier/mye omstilling</a:t>
            </a:r>
          </a:p>
          <a:p>
            <a:pPr lvl="1">
              <a:spcBef>
                <a:spcPct val="20000"/>
              </a:spcBef>
              <a:buClr>
                <a:schemeClr val="folHlink"/>
              </a:buClr>
              <a:buFont typeface="Wingdings" panose="05000000000000000000" pitchFamily="2" charset="2"/>
              <a:buChar char="§"/>
            </a:pPr>
            <a:r>
              <a:rPr lang="nb-NO" altLang="nb-NO" sz="1800" dirty="0"/>
              <a:t>Utilstrekkelig/dårlig operativ ledelse</a:t>
            </a:r>
          </a:p>
          <a:p>
            <a:pPr lvl="1">
              <a:spcBef>
                <a:spcPct val="20000"/>
              </a:spcBef>
              <a:buClr>
                <a:schemeClr val="folHlink"/>
              </a:buClr>
              <a:buFont typeface="Wingdings" panose="05000000000000000000" pitchFamily="2" charset="2"/>
              <a:buChar char="§"/>
            </a:pPr>
            <a:r>
              <a:rPr lang="nb-NO" altLang="nb-NO" sz="1800" dirty="0"/>
              <a:t>Dårlig moral hos de ansatte</a:t>
            </a:r>
          </a:p>
          <a:p>
            <a:pPr lvl="1">
              <a:spcBef>
                <a:spcPct val="20000"/>
              </a:spcBef>
              <a:buClr>
                <a:schemeClr val="folHlink"/>
              </a:buClr>
              <a:buFont typeface="Wingdings" panose="05000000000000000000" pitchFamily="2" charset="2"/>
              <a:buChar char="§"/>
            </a:pPr>
            <a:r>
              <a:rPr lang="nb-NO" altLang="nb-NO" sz="1800" dirty="0"/>
              <a:t>Høyt korttidsfravær</a:t>
            </a:r>
          </a:p>
        </p:txBody>
      </p:sp>
      <p:sp>
        <p:nvSpPr>
          <p:cNvPr id="6" name="Rectangle 5"/>
          <p:cNvSpPr>
            <a:spLocks noChangeArrowheads="1"/>
          </p:cNvSpPr>
          <p:nvPr/>
        </p:nvSpPr>
        <p:spPr bwMode="auto">
          <a:xfrm>
            <a:off x="1219200" y="1981200"/>
            <a:ext cx="7772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1pPr>
            <a:lvl2pPr marL="742950" indent="-28575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2pPr>
            <a:lvl3pPr marL="11430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3pPr>
            <a:lvl4pPr marL="16002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4pPr>
            <a:lvl5pPr marL="2057400" indent="-228600" eaLnBrk="0" hangingPunct="0">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1143000" algn="l"/>
                <a:tab pos="2095500" algn="l"/>
                <a:tab pos="3048000" algn="l"/>
                <a:tab pos="4000500" algn="l"/>
                <a:tab pos="4953000" algn="l"/>
                <a:tab pos="6286500" algn="l"/>
              </a:tabLst>
              <a:defRPr sz="2400">
                <a:solidFill>
                  <a:schemeClr val="tx1"/>
                </a:solidFill>
                <a:latin typeface="Tahoma" panose="020B0604030504040204" pitchFamily="34" charset="0"/>
              </a:defRPr>
            </a:lvl9pPr>
          </a:lstStyle>
          <a:p>
            <a:pPr>
              <a:spcBef>
                <a:spcPct val="20000"/>
              </a:spcBef>
            </a:pPr>
            <a:endParaRPr lang="nb-NO" altLang="nb-NO" sz="1400">
              <a:latin typeface="Times New Roman" panose="02020603050405020304" pitchFamily="18" charset="0"/>
            </a:endParaRPr>
          </a:p>
          <a:p>
            <a:pPr>
              <a:spcBef>
                <a:spcPct val="20000"/>
              </a:spcBef>
            </a:pPr>
            <a:r>
              <a:rPr lang="nb-NO" altLang="nb-NO" sz="1400">
                <a:latin typeface="Times New Roman" panose="02020603050405020304" pitchFamily="18" charset="0"/>
              </a:rPr>
              <a:t>Avdeling 1	(1)	(2)	(3)	(4)	(5)</a:t>
            </a:r>
          </a:p>
          <a:p>
            <a:pPr>
              <a:spcBef>
                <a:spcPct val="20000"/>
              </a:spcBef>
            </a:pPr>
            <a:r>
              <a:rPr lang="nb-NO" altLang="nb-NO" sz="1400" b="1">
                <a:latin typeface="Times New Roman" panose="02020603050405020304" pitchFamily="18" charset="0"/>
              </a:rPr>
              <a:t>Lønnskategori	 Standard 	 Standard 	Virkelig	Forskjell	Totalt tids-	Kommentarer</a:t>
            </a:r>
          </a:p>
          <a:p>
            <a:pPr>
              <a:spcBef>
                <a:spcPct val="20000"/>
              </a:spcBef>
            </a:pPr>
            <a:r>
              <a:rPr lang="nb-NO" altLang="nb-NO" sz="1400" b="1">
                <a:latin typeface="Times New Roman" panose="02020603050405020304" pitchFamily="18" charset="0"/>
              </a:rPr>
              <a:t>	 lønnssats 	 tid 	 tid 	i tid 	avvik i kr	</a:t>
            </a:r>
          </a:p>
          <a:p>
            <a:pPr>
              <a:spcBef>
                <a:spcPct val="20000"/>
              </a:spcBef>
            </a:pPr>
            <a:r>
              <a:rPr lang="nb-NO" altLang="nb-NO" sz="1400">
                <a:latin typeface="Times New Roman" panose="02020603050405020304" pitchFamily="18" charset="0"/>
              </a:rPr>
              <a:t>Fagarbeidere 1	kr 30,00	2 500 t	 2 500 t 	100 t	kr + 3 000 (F)	Stor serie,lite</a:t>
            </a:r>
          </a:p>
          <a:p>
            <a:pPr>
              <a:spcBef>
                <a:spcPct val="20000"/>
              </a:spcBef>
            </a:pPr>
            <a:r>
              <a:rPr lang="nb-NO" altLang="nb-NO" sz="1400">
                <a:latin typeface="Times New Roman" panose="02020603050405020304" pitchFamily="18" charset="0"/>
              </a:rPr>
              <a:t>						omstillingstid</a:t>
            </a:r>
          </a:p>
        </p:txBody>
      </p:sp>
      <p:sp>
        <p:nvSpPr>
          <p:cNvPr id="7" name="Rectangle 7"/>
          <p:cNvSpPr>
            <a:spLocks noChangeArrowheads="1"/>
          </p:cNvSpPr>
          <p:nvPr/>
        </p:nvSpPr>
        <p:spPr bwMode="auto">
          <a:xfrm>
            <a:off x="1111250" y="1905000"/>
            <a:ext cx="7823200" cy="1790700"/>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nb-NO" altLang="nb-NO"/>
          </a:p>
        </p:txBody>
      </p:sp>
      <p:sp>
        <p:nvSpPr>
          <p:cNvPr id="8" name="Plassholder for lysbildenummer 6"/>
          <p:cNvSpPr>
            <a:spLocks noGrp="1"/>
          </p:cNvSpPr>
          <p:nvPr>
            <p:ph type="sldNum" sz="quarter" idx="12"/>
          </p:nvPr>
        </p:nvSpPr>
        <p:spPr>
          <a:xfrm>
            <a:off x="7424738" y="6459538"/>
            <a:ext cx="9842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1E22BDA-6C1B-4847-B80E-738C30360CB6}" type="slidenum">
              <a:rPr lang="en-US" altLang="nb-NO" sz="1400"/>
              <a:pPr eaLnBrk="1" hangingPunct="1"/>
              <a:t>9</a:t>
            </a:fld>
            <a:endParaRPr lang="en-US" altLang="nb-NO" sz="1400"/>
          </a:p>
        </p:txBody>
      </p:sp>
      <p:sp>
        <p:nvSpPr>
          <p:cNvPr id="9" name="Plassholder for bunntekst 7"/>
          <p:cNvSpPr>
            <a:spLocks noGrp="1"/>
          </p:cNvSpPr>
          <p:nvPr>
            <p:ph type="ftr" sz="quarter" idx="11"/>
          </p:nvPr>
        </p:nvSpPr>
        <p:spPr>
          <a:xfrm>
            <a:off x="2765425" y="6459538"/>
            <a:ext cx="361632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nb-NO" sz="1400" smtClean="0"/>
              <a:t>Kapittel 5</a:t>
            </a:r>
          </a:p>
        </p:txBody>
      </p:sp>
    </p:spTree>
    <p:extLst>
      <p:ext uri="{BB962C8B-B14F-4D97-AF65-F5344CB8AC3E}">
        <p14:creationId xmlns:p14="http://schemas.microsoft.com/office/powerpoint/2010/main" val="270540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7" grpId="0" animBg="1"/>
    </p:bldLst>
  </p:timing>
</p:sld>
</file>

<file path=ppt/theme/theme1.xml><?xml version="1.0" encoding="utf-8"?>
<a:theme xmlns:a="http://schemas.openxmlformats.org/drawingml/2006/main" name="1_Retrospekt">
  <a:themeElements>
    <a:clrScheme name="Retrospek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k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BAB94BD4-5D6D-4148-AB57-A4CCF1FD4E0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Designs\Harmoni.pot</Template>
  <TotalTime>1126</TotalTime>
  <Pages>1</Pages>
  <Words>1068</Words>
  <Application>Microsoft Office PowerPoint</Application>
  <PresentationFormat>Skjermfremvisning (4:3)</PresentationFormat>
  <Paragraphs>264</Paragraphs>
  <Slides>20</Slides>
  <Notes>6</Notes>
  <HiddenSlides>0</HiddenSlides>
  <MMClips>0</MMClips>
  <ScaleCrop>false</ScaleCrop>
  <HeadingPairs>
    <vt:vector size="6" baseType="variant">
      <vt:variant>
        <vt:lpstr>Tema</vt:lpstr>
      </vt:variant>
      <vt:variant>
        <vt:i4>1</vt:i4>
      </vt:variant>
      <vt:variant>
        <vt:lpstr>Innebygde OLE-servere</vt:lpstr>
      </vt:variant>
      <vt:variant>
        <vt:i4>1</vt:i4>
      </vt:variant>
      <vt:variant>
        <vt:lpstr>Lysbildetitler</vt:lpstr>
      </vt:variant>
      <vt:variant>
        <vt:i4>20</vt:i4>
      </vt:variant>
    </vt:vector>
  </HeadingPairs>
  <TitlesOfParts>
    <vt:vector size="22" baseType="lpstr">
      <vt:lpstr>1_Retrospekt</vt:lpstr>
      <vt:lpstr>Worksheet</vt:lpstr>
      <vt:lpstr>Standardkostregnskapet - drifts- og resultatoppfølging gjennom avviksanalyse og fleksibelt budsjett</vt:lpstr>
      <vt:lpstr>Læringsmål</vt:lpstr>
      <vt:lpstr>PowerPoint-presentasjon</vt:lpstr>
      <vt:lpstr>En bedrift tilvirker og markedsfører produktet Beta. Standardsatsene for direkte materialer og direkte lønn per enhet av Beta er som følger:</vt:lpstr>
      <vt:lpstr>Avvikene i de direkte kostnadene</vt:lpstr>
      <vt:lpstr>Avviksanalyse materialavvik</vt:lpstr>
      <vt:lpstr>Mengdeavvik</vt:lpstr>
      <vt:lpstr>PowerPoint-presentasjon</vt:lpstr>
      <vt:lpstr>PowerPoint-presentasjon</vt:lpstr>
      <vt:lpstr>Avvikene i  de indirekte variable kostnadene</vt:lpstr>
      <vt:lpstr>Avvikene i de  indirekte variable kostnadene</vt:lpstr>
      <vt:lpstr>Avvikene i  de indirekte faste kostnadene</vt:lpstr>
      <vt:lpstr>Årsakene til avvik              i de indirekte faste kostnadene</vt:lpstr>
      <vt:lpstr>Salgets resultatavvik           standard selvkostregnskapet</vt:lpstr>
      <vt:lpstr>Kostnadsavvik faste kostnader i bidragsregnskapet</vt:lpstr>
      <vt:lpstr>Salgets resultatavvik     standard bidragsregnskapet</vt:lpstr>
      <vt:lpstr>Mer om materialavviket</vt:lpstr>
      <vt:lpstr>Fordeler og  ulemper med standardkost</vt:lpstr>
      <vt:lpstr>Fleksibelt budsjett (1)</vt:lpstr>
      <vt:lpstr>Fleksibelt budsjett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Driftsregnskapet</dc:title>
  <dc:subject>transparenter</dc:subject>
  <dc:creator>Kjell Gunnar Hoff</dc:creator>
  <cp:lastModifiedBy>Eli Valheim</cp:lastModifiedBy>
  <cp:revision>96</cp:revision>
  <cp:lastPrinted>2016-08-25T07:50:01Z</cp:lastPrinted>
  <dcterms:created xsi:type="dcterms:W3CDTF">1998-07-10T06:39:01Z</dcterms:created>
  <dcterms:modified xsi:type="dcterms:W3CDTF">2016-09-01T08:18:01Z</dcterms:modified>
</cp:coreProperties>
</file>