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4"/>
  </p:sldMasterIdLst>
  <p:notesMasterIdLst>
    <p:notesMasterId r:id="rId23"/>
  </p:notesMasterIdLst>
  <p:sldIdLst>
    <p:sldId id="269" r:id="rId5"/>
    <p:sldId id="262" r:id="rId6"/>
    <p:sldId id="377" r:id="rId7"/>
    <p:sldId id="299" r:id="rId8"/>
    <p:sldId id="380" r:id="rId9"/>
    <p:sldId id="378" r:id="rId10"/>
    <p:sldId id="381" r:id="rId11"/>
    <p:sldId id="379" r:id="rId12"/>
    <p:sldId id="300" r:id="rId13"/>
    <p:sldId id="382" r:id="rId14"/>
    <p:sldId id="383" r:id="rId15"/>
    <p:sldId id="298" r:id="rId16"/>
    <p:sldId id="301" r:id="rId17"/>
    <p:sldId id="302" r:id="rId18"/>
    <p:sldId id="384" r:id="rId19"/>
    <p:sldId id="386" r:id="rId20"/>
    <p:sldId id="297" r:id="rId21"/>
    <p:sldId id="385" r:id="rId2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nn Jørgensen" initials="FJ" lastIdx="8" clrIdx="0">
    <p:extLst>
      <p:ext uri="{19B8F6BF-5375-455C-9EA6-DF929625EA0E}">
        <p15:presenceInfo xmlns:p15="http://schemas.microsoft.com/office/powerpoint/2012/main" userId="Finn Jørgen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stil 1 – uthev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2" y="102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sle Solvoll" userId="c21c71a1-074c-40be-84e4-2aaef8b0ece3" providerId="ADAL" clId="{4BB7C655-73E4-40F3-BB99-1F02475F8CB0}"/>
    <pc:docChg chg="delSld">
      <pc:chgData name="Gisle Solvoll" userId="c21c71a1-074c-40be-84e4-2aaef8b0ece3" providerId="ADAL" clId="{4BB7C655-73E4-40F3-BB99-1F02475F8CB0}" dt="2021-06-21T12:34:44.372" v="1" actId="47"/>
      <pc:docMkLst>
        <pc:docMk/>
      </pc:docMkLst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2174066759" sldId="256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267528336" sldId="257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2845163109" sldId="258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3917906300" sldId="261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1367895113" sldId="263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1731344109" sldId="264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3806098161" sldId="265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81088771" sldId="26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78897301" sldId="26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803685193" sldId="26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114758825" sldId="27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012024192" sldId="27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874316229" sldId="27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232581556" sldId="27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838855333" sldId="27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231065721" sldId="27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608622258" sldId="27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75430911" sldId="27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964490558" sldId="278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1943868484" sldId="280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155939470" sldId="281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857088778" sldId="282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2615887998" sldId="283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3901217802" sldId="284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130714428" sldId="285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2360981966" sldId="286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505451750" sldId="287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2425886720" sldId="289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070585141" sldId="290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1967278415" sldId="291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4616667" sldId="294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2177734543" sldId="295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111904032" sldId="29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773203870" sldId="30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749354490" sldId="30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390252767" sldId="30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757574868" sldId="30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767696235" sldId="30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113784971" sldId="30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643632621" sldId="31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891379286" sldId="31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131345732" sldId="31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565946178" sldId="31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200074448" sldId="31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052029218" sldId="31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79577037" sldId="31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614896136" sldId="31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333548461" sldId="32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000361042" sldId="32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806006951" sldId="32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232186086" sldId="32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861846894" sldId="32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649686680" sldId="32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756375554" sldId="32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676056055" sldId="32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626181702" sldId="32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704513187" sldId="33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815130858" sldId="33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712483811" sldId="33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371616031" sldId="33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095654408" sldId="33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148717820" sldId="33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89067212" sldId="33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26788597" sldId="33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019873676" sldId="33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459963933" sldId="33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441039397" sldId="34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357979532" sldId="34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439302343" sldId="34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128048807" sldId="34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215195611" sldId="34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7567107" sldId="34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488792871" sldId="34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526358417" sldId="34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503061961" sldId="34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504537535" sldId="34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90203525" sldId="35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085979219" sldId="35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000583073" sldId="35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042180609" sldId="35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54054875" sldId="35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253067530" sldId="35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580942407" sldId="35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990155282" sldId="35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305401253" sldId="360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3219398618" sldId="361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959722677" sldId="362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3482241560" sldId="363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1946512610" sldId="364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304382187" sldId="365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3569991426" sldId="366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2289307653" sldId="367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098500595" sldId="368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2052593384" sldId="369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62093926" sldId="370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1909962136" sldId="371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545108776" sldId="372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3053047924" sldId="373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2858345932" sldId="374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832071670" sldId="375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4166755245" sldId="37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100802594" sldId="38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492000879" sldId="38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717404781" sldId="38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2548592" sldId="39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824352517" sldId="39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358917359" sldId="39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437268453" sldId="39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454455786" sldId="39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557022084" sldId="39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001870607" sldId="39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233285033" sldId="39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01097354" sldId="39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899159591" sldId="39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257404198" sldId="40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533797558" sldId="40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828934395" sldId="40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878275561" sldId="40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300999270" sldId="40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4046644397" sldId="40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911373938" sldId="40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406758403" sldId="40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324096281" sldId="40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918718885" sldId="40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066159194" sldId="41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223024940" sldId="41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996607683" sldId="41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569845242" sldId="41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699247525" sldId="41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52121048" sldId="41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582516026" sldId="41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978407011" sldId="41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914689030" sldId="41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086876601" sldId="42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875488495" sldId="42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687986603" sldId="42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34880488" sldId="42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02112833" sldId="42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808322022" sldId="42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380633218" sldId="42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088063416" sldId="42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22848452" sldId="42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877149875" sldId="42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419629603" sldId="43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757989951" sldId="43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651573388" sldId="43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173441117" sldId="43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494774511" sldId="43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021987009" sldId="43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166017982" sldId="43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504792211" sldId="43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430453137" sldId="43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60854802" sldId="43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099185125" sldId="44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960336308" sldId="44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901291049" sldId="44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436010520" sldId="44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580825855" sldId="44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061329618" sldId="44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692686840" sldId="44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578700820" sldId="44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642714972" sldId="44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045112783" sldId="449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3023303337" sldId="450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1624122897" sldId="451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1380456205" sldId="453"/>
        </pc:sldMkLst>
      </pc:sldChg>
      <pc:sldChg chg="del">
        <pc:chgData name="Gisle Solvoll" userId="c21c71a1-074c-40be-84e4-2aaef8b0ece3" providerId="ADAL" clId="{4BB7C655-73E4-40F3-BB99-1F02475F8CB0}" dt="2021-06-21T12:34:02.717" v="0" actId="47"/>
        <pc:sldMkLst>
          <pc:docMk/>
          <pc:sldMk cId="545957020" sldId="45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999163392" sldId="45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449077201" sldId="456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06146642" sldId="457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794764819" sldId="458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78935546" sldId="459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338101448" sldId="460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883589250" sldId="461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1230007994" sldId="462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840247677" sldId="463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2433351767" sldId="464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966672466" sldId="465"/>
        </pc:sldMkLst>
      </pc:sldChg>
      <pc:sldChg chg="del">
        <pc:chgData name="Gisle Solvoll" userId="c21c71a1-074c-40be-84e4-2aaef8b0ece3" providerId="ADAL" clId="{4BB7C655-73E4-40F3-BB99-1F02475F8CB0}" dt="2021-06-21T12:34:44.372" v="1" actId="47"/>
        <pc:sldMkLst>
          <pc:docMk/>
          <pc:sldMk cId="3459543163" sldId="4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5A955-EA5A-46D1-B80F-085796B420A2}" type="datetimeFigureOut">
              <a:rPr lang="nb-NO" smtClean="0"/>
              <a:t>21.06.2021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5646B-0753-4547-BC7A-EBB7AD2C62E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147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BCBBC3-D1B2-4213-BC5C-92994F349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6E56AE-E668-48BA-856C-877773D1E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421675-D0C9-4CA9-86C9-4D86B958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15F2-4252-4401-8EC7-D42FB6B3CF18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E8702F-1DD8-48F6-ACA1-0510105D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DCFE67-A146-4702-973E-A686DA29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274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C615F6-AD43-4ED1-A06E-F5CD71E2C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17FBCB-96E2-4133-9F6C-7491D231C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79C985-D2F2-4984-8E38-6603A696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A9EB-4582-4495-85F6-38560678593E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46479D-96B2-4091-A621-485E468F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D5DC56-68B8-4356-B3AD-D9CFD8FA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15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CB8B4DB-9799-4FA0-ADDB-C8AF14321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C06032-5C39-4BD6-A56D-AE684FE22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F449A7D-C35A-406D-955E-975DF6B3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852-041E-4D13-B3D0-9847DD75724F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856FF7-EFE1-49C0-B701-FBDA03099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C9B827-3BC3-499A-B018-6B88F4EF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63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BE2615-0532-4ACB-AB87-6D1EE18C7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77010A-4624-4C55-9A92-630ACCC54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6CE32E-D33D-4252-AC82-45AF4381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5912-C990-41B7-812A-AA9D08F36B9C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26CE1B-044F-420F-9565-A8479955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A1FBEA2-A3B0-46D8-A091-715A9788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754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1577FE-0526-4852-8F6C-6A18E174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151086-5B3D-4A59-87D5-0C093768A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1DBD8B-14B7-44D9-9E10-41958AB8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B25F1-095E-4AEE-9274-D259892B5626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35D641-8E8A-4102-98B4-988FB555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C6AB7B-63F2-40B8-8CB9-7A798663D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790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D79AAE-E22C-4CB4-91A6-6CF3B400E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31952D-9C8A-4AF8-9E60-4E64AB7E9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656160E-8150-4EF1-BD25-71BD2E492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D2793AA-5B24-498C-A445-8163B0AF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F0AC-74C2-4853-A0F2-3B8F6DC27BAF}" type="datetime1">
              <a:rPr lang="nb-NO" smtClean="0"/>
              <a:t>21.06.2021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CC9493E-0A9C-4E56-8CA8-4B69D9DA1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DF5608-9E72-4638-8187-DE3C41D3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726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558A47-ED6B-4367-81BF-E2E0DD53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4CDC23-C4DB-47AF-859D-10A83ED65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4E7B01C-B761-42D9-B62F-6EB6DB465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8A3035B-92CF-462B-ACCA-56FE40BB3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294B3B4-B657-436F-ABBC-6D8829FECA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1E22CD7-2485-4C23-BF1D-71994B780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3627C-D6A8-4B25-9575-87DB661F4A51}" type="datetime1">
              <a:rPr lang="nb-NO" smtClean="0"/>
              <a:t>21.06.2021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37DDA16-5FFE-4B00-A249-C13FA081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ACA4BE3-B734-4B53-988A-3EF9EAB7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4871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866044-0119-4787-A619-70661B687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ACA3F4E-5697-465F-97D2-A20108693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D63A-6821-4DC5-8D46-3BE6D9249EB7}" type="datetime1">
              <a:rPr lang="nb-NO" smtClean="0"/>
              <a:t>21.06.2021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F41BBF3-1A0D-45C0-9801-2630A0E4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C32A510-9925-4841-AA61-C3A6D5B3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461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BBEFF5B-EDEA-4F1B-8977-60BA40D1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5DAD-DD4B-415B-9B36-192395D0BEBC}" type="datetime1">
              <a:rPr lang="nb-NO" smtClean="0"/>
              <a:t>21.06.2021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9EEF38A-3ADA-409F-A5D1-72CD2803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3F805C-0B43-43AE-BE48-A0D74873D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481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674C40-5C8B-4D80-9D9D-E5363E61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73E73B-5826-49B2-95BB-55AF8BB53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300A931-7E0B-4551-8878-252949DB2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BC0A12D-540E-4D5E-ADAC-288C482E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BCB1-FA58-49D1-AE3B-0CD253AC9BA8}" type="datetime1">
              <a:rPr lang="nb-NO" smtClean="0"/>
              <a:t>21.06.2021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BF7B4A-5EC3-475C-8529-BE98CC28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39F692D-5F4A-4AB5-8EE5-3C745BACC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251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83435A-D039-48AD-A4F6-81C87E76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DBE9AD-6BA1-463C-B033-8C9B47F24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9FFDF37-A3EB-4ABE-B536-B03C85838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25CDE40-18CE-4659-AE2A-8A8B2054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5DCA2-9C05-4CC2-8648-8D4D026F923F}" type="datetime1">
              <a:rPr lang="nb-NO" smtClean="0"/>
              <a:t>21.06.2021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55795-C9E1-450F-8EB4-8E00E3BC0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BF5E37A-3305-4A0E-B5F9-090FCAD96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244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3906AFE-4AF8-4545-9509-F3F4BBE1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F31495-081C-4C85-A97D-56C8DA064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4AB8BC-590D-47CA-9851-7C4A58EFC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58008-7931-4C7E-B48A-24306184F6D0}" type="datetime1">
              <a:rPr lang="nb-NO" smtClean="0"/>
              <a:t>21.06.2021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86BE54B-761B-4E7B-B022-67DA37E9D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Finn Jørgensen og Gisle Solvoll. Transportøkonomi, Universitetsforlaget.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B27301-FF0D-4A6A-9E94-BD47CD29A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AAC3-4159-4417-A579-42160987BC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31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76F6D0-62F6-44DC-88BD-B852BD4A7B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nb-NO" dirty="0"/>
              <a:t>Etterspørsel etter person- og godstransport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94A2D50-A479-440C-87C4-9FF079FB0E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800" dirty="0"/>
              <a:t>Kapittel 5</a:t>
            </a:r>
          </a:p>
          <a:p>
            <a:endParaRPr lang="nb-NO" sz="2800" dirty="0"/>
          </a:p>
          <a:p>
            <a:r>
              <a:rPr lang="nb-NO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«Omfanget av luksusreiser er særlig avhengig av hva reisene koster og folks inntekter» </a:t>
            </a:r>
          </a:p>
          <a:p>
            <a:endParaRPr lang="nb-NO" sz="28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94E9DB-9E57-430F-9D76-FC8AF3AB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94C6B2BD-1276-42E3-95C0-F8902834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288609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Etterspørselen etter reiser med ulike typer persontransportmidler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6"/>
                <a:ext cx="10744200" cy="453072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nb-NO" sz="2400" dirty="0"/>
                  <a:t>Betydningen av </a:t>
                </a:r>
                <a:r>
                  <a:rPr lang="nb-NO" sz="2400" i="1" dirty="0"/>
                  <a:t>tidsbruken </a:t>
                </a:r>
                <a:r>
                  <a:rPr lang="nb-NO" sz="2400" dirty="0"/>
                  <a:t>på transporttilbudet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kan også diskuteres ut fra generaliserte reisekostnader (</a:t>
                </a:r>
                <a14:m>
                  <m:oMath xmlns:m="http://schemas.openxmlformats.org/officeDocument/2006/math">
                    <m:r>
                      <a:rPr lang="nb-NO" sz="24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pPr marL="457189" lvl="1" indent="0">
                  <a:lnSpc>
                    <a:spcPct val="100000"/>
                  </a:lnSpc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 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sz="2000" dirty="0"/>
                  <a:t>  = tidskostnadenes andel av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nb-NO" sz="2000" dirty="0"/>
              </a:p>
              <a:p>
                <a:pPr marL="457189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𝐸𝑙</m:t>
                        </m:r>
                      </m:e>
                      <m:sub>
                        <m:sSub>
                          <m:sSubPr>
                            <m:ctrlPr>
                              <a:rPr lang="nb-NO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(1−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2000" dirty="0"/>
                  <a:t> = 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elastisiteten av etterspørselen etter reiser med hensyn på tidsbruken</a:t>
                </a:r>
              </a:p>
              <a:p>
                <a:pPr lvl="1"/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Hvis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(1−</m:t>
                    </m:r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0,6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𝐸𝑙</m:t>
                        </m:r>
                      </m:e>
                      <m:sub>
                        <m:sSub>
                          <m:sSubPr>
                            <m:ctrlPr>
                              <a:rPr lang="nb-NO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– 0,8 blir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– 0,48. Når tidsbruken ved å reise med transportmidlet øker med 1 prosent, reduseres etterspørselen med 0,48 prosent</a:t>
                </a:r>
              </a:p>
              <a:p>
                <a:pPr lvl="1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Ettersom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(1−</m:t>
                    </m:r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)&lt;1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blir alltid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 </m:t>
                    </m:r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𝐸𝑙</m:t>
                        </m:r>
                      </m:e>
                      <m:sub>
                        <m:sSub>
                          <m:sSubPr>
                            <m:ctrlPr>
                              <a:rPr lang="nb-NO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nb-NO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Fordi </a:t>
                </a:r>
                <a14:m>
                  <m:oMath xmlns:m="http://schemas.openxmlformats.org/officeDocument/2006/math">
                    <m:r>
                      <a:rPr lang="nb-NO" sz="16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øker med den reisendes inntekt 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mye negativ for rike forretningsreisende slik at reisetiden betyr mye for dem. At tjenestereiser anses som mer nødvendige enn fritidsreiser trekker imidlertid i retning av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mindre negativ for tjenestereiser</a:t>
                </a:r>
              </a:p>
              <a:p>
                <a:pPr lvl="1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Jo bedre komfort på transportmidlene, desto lavere verdi på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dermed på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(1−</m:t>
                        </m:r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nb-NO" sz="16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Det betyr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blir mindre negativ for alle reisende desto bedre komforten er</a:t>
                </a:r>
              </a:p>
              <a:p>
                <a:pPr lvl="1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 følsom etterspørselen etter tjenestene fra transportmiddel 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overfor kvaliteten på tilbudet, avhenger også i stor grad av hvilken konkurranse tjenesten har fra andre transporttilbud</a:t>
                </a:r>
              </a:p>
              <a:p>
                <a:pPr lvl="1"/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189" lvl="1" indent="0">
                  <a:buNone/>
                </a:pPr>
                <a:endParaRPr lang="nb-NO" sz="2000" dirty="0"/>
              </a:p>
              <a:p>
                <a:pPr marL="0" indent="0">
                  <a:spcAft>
                    <a:spcPts val="600"/>
                  </a:spcAft>
                  <a:buNone/>
                </a:pPr>
                <a:endParaRPr lang="nb-NO" sz="16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6"/>
                <a:ext cx="10744200" cy="4530724"/>
              </a:xfrm>
              <a:blipFill>
                <a:blip r:embed="rId2"/>
                <a:stretch>
                  <a:fillRect l="-681" t="-215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F41EECA-BF6C-4217-854C-2D1B10B7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10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E11D3840-AFF0-41AD-80F6-B83C1744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182261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Etterspørselen etter reiser med ulike typer persontransportmidler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6"/>
                <a:ext cx="10744200" cy="4530724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nb-NO" sz="2400" dirty="0"/>
                  <a:t>Betydningen av befolkningens </a:t>
                </a:r>
                <a:r>
                  <a:rPr lang="nb-NO" sz="2400" i="1" dirty="0"/>
                  <a:t>inntektsnivå</a:t>
                </a:r>
              </a:p>
              <a:p>
                <a:pPr lvl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Når husholdningenes andel av totale utgifter til reiser og transport øker, betyr det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reiser og transport 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samlet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større enn 1</a:t>
                </a:r>
              </a:p>
              <a:p>
                <a:pPr lvl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luksusreiser er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&gt;1</m:t>
                    </m:r>
                  </m:oMath>
                </a14:m>
                <a:endParaRPr lang="nb-NO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mer «vanlige» reiser 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≈1</m:t>
                    </m:r>
                  </m:oMath>
                </a14:m>
                <a:endParaRPr lang="nb-NO" sz="2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busstransport viser noen undersøkelser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(mindreverdig gode). Fordi fattige ikke har råd til å eie egen bil reiser de mer med buss enn bileiere gjør. Økt inntekt gjør at flere har råd til å eie sin egen bil, noe som gir færre bussreiser</a:t>
                </a:r>
              </a:p>
              <a:p>
                <a:pPr lvl="1"/>
                <a:endParaRPr lang="nb-NO" sz="16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189" lvl="1" indent="0">
                  <a:buNone/>
                </a:pPr>
                <a:endParaRPr lang="nb-NO" sz="2000" dirty="0"/>
              </a:p>
              <a:p>
                <a:pPr marL="0" indent="0">
                  <a:spcAft>
                    <a:spcPts val="600"/>
                  </a:spcAft>
                  <a:buNone/>
                </a:pPr>
                <a:endParaRPr lang="nb-NO" sz="16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6"/>
                <a:ext cx="10744200" cy="4530724"/>
              </a:xfrm>
              <a:blipFill>
                <a:blip r:embed="rId2"/>
                <a:stretch>
                  <a:fillRect l="-795" t="-1882" r="-107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F41EECA-BF6C-4217-854C-2D1B10B7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11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E11D3840-AFF0-41AD-80F6-B83C1744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856613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Kortsiktige og langsiktige virkninger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FE07464-0CDF-44DB-8F5F-D5500AAB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105172" cy="4530723"/>
          </a:xfrm>
        </p:spPr>
        <p:txBody>
          <a:bodyPr>
            <a:normAutofit lnSpcReduction="10000"/>
          </a:bodyPr>
          <a:lstStyle/>
          <a:p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er stor forskjell på de</a:t>
            </a:r>
            <a:r>
              <a:rPr lang="nb-NO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kortsiktige</a:t>
            </a:r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og </a:t>
            </a:r>
            <a:r>
              <a:rPr lang="nb-NO" sz="20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langsiktige</a:t>
            </a:r>
            <a:r>
              <a:rPr lang="nb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virkningene på etterspørselen både med hensyn til endringer i prisene på å bruke ulike transportmidler, endringer i transportmidlenes kvalitet og endringer i folks inntekter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langsiktige virkningene, målt med absolutte verdier på elastisitetene, er som regel 2–3 ganger større enn de kortsiktige virkningene 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Årsaken til dette er at folk på kort sikt har begrensede muligheter til å endre atferd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På lengre sikt kan man endre både bosted, arbeidssted, transportmiddelbruk og reisemål</a:t>
            </a:r>
          </a:p>
          <a:p>
            <a:pPr lvl="1"/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Eksempel på elastisitetsberegninger for bil og bensin i tabellen til høyre</a:t>
            </a:r>
            <a:endParaRPr lang="nb-NO" sz="1800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E4E8117-9BF5-4EE6-91B6-2E8C89DAC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12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02C9F53D-1F1D-44CD-B3AB-DB7B07A8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350441A3-9CEA-44E6-AF3E-4749EC41A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302562"/>
              </p:ext>
            </p:extLst>
          </p:nvPr>
        </p:nvGraphicFramePr>
        <p:xfrm>
          <a:off x="5943373" y="2300825"/>
          <a:ext cx="5934952" cy="2928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8597">
                  <a:extLst>
                    <a:ext uri="{9D8B030D-6E8A-4147-A177-3AD203B41FA5}">
                      <a16:colId xmlns:a16="http://schemas.microsoft.com/office/drawing/2014/main" val="1709768699"/>
                    </a:ext>
                  </a:extLst>
                </a:gridCol>
                <a:gridCol w="834767">
                  <a:extLst>
                    <a:ext uri="{9D8B030D-6E8A-4147-A177-3AD203B41FA5}">
                      <a16:colId xmlns:a16="http://schemas.microsoft.com/office/drawing/2014/main" val="705517749"/>
                    </a:ext>
                  </a:extLst>
                </a:gridCol>
                <a:gridCol w="755607">
                  <a:extLst>
                    <a:ext uri="{9D8B030D-6E8A-4147-A177-3AD203B41FA5}">
                      <a16:colId xmlns:a16="http://schemas.microsoft.com/office/drawing/2014/main" val="2946294023"/>
                    </a:ext>
                  </a:extLst>
                </a:gridCol>
                <a:gridCol w="728131">
                  <a:extLst>
                    <a:ext uri="{9D8B030D-6E8A-4147-A177-3AD203B41FA5}">
                      <a16:colId xmlns:a16="http://schemas.microsoft.com/office/drawing/2014/main" val="1135635046"/>
                    </a:ext>
                  </a:extLst>
                </a:gridCol>
                <a:gridCol w="834112">
                  <a:extLst>
                    <a:ext uri="{9D8B030D-6E8A-4147-A177-3AD203B41FA5}">
                      <a16:colId xmlns:a16="http://schemas.microsoft.com/office/drawing/2014/main" val="1562880265"/>
                    </a:ext>
                  </a:extLst>
                </a:gridCol>
                <a:gridCol w="834767">
                  <a:extLst>
                    <a:ext uri="{9D8B030D-6E8A-4147-A177-3AD203B41FA5}">
                      <a16:colId xmlns:a16="http://schemas.microsoft.com/office/drawing/2014/main" val="1851031274"/>
                    </a:ext>
                  </a:extLst>
                </a:gridCol>
                <a:gridCol w="648971">
                  <a:extLst>
                    <a:ext uri="{9D8B030D-6E8A-4147-A177-3AD203B41FA5}">
                      <a16:colId xmlns:a16="http://schemas.microsoft.com/office/drawing/2014/main" val="3071179623"/>
                    </a:ext>
                  </a:extLst>
                </a:gridCol>
              </a:tblGrid>
              <a:tr h="3001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Kilde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Område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Avhengig variabel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Forklarings­variabel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 dirty="0" err="1">
                          <a:effectLst/>
                        </a:rPr>
                        <a:t>Korttids­elast-isitet</a:t>
                      </a:r>
                      <a:r>
                        <a:rPr lang="nb-NO" sz="900" dirty="0">
                          <a:effectLst/>
                        </a:rPr>
                        <a:t> (KE)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Langtids­elastisitet (LE)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Forhold</a:t>
                      </a:r>
                      <a:endParaRPr lang="nb-NO" sz="1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(LE/KE)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0229157"/>
                  </a:ext>
                </a:extLst>
              </a:tr>
              <a:tr h="3001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Graham og Glaister (2004)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Inter­nasjonal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Bensin­etter­spørsel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Bensinpris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0,25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0,77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3,08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8220616"/>
                  </a:ext>
                </a:extLst>
              </a:tr>
              <a:tr h="3001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Franzén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OECD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Bensin­etterspørsel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Bensinpris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 dirty="0">
                          <a:effectLst/>
                        </a:rPr>
                        <a:t>–</a:t>
                      </a:r>
                      <a:r>
                        <a:rPr lang="nb-NO" sz="900" dirty="0">
                          <a:effectLst/>
                        </a:rPr>
                        <a:t>0,20 / </a:t>
                      </a:r>
                      <a:r>
                        <a:rPr lang="nb-NO" sz="1200" dirty="0">
                          <a:effectLst/>
                        </a:rPr>
                        <a:t>–</a:t>
                      </a:r>
                      <a:r>
                        <a:rPr lang="nb-NO" sz="900" dirty="0">
                          <a:effectLst/>
                        </a:rPr>
                        <a:t>0,25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0,54 / </a:t>
                      </a: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0,96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3,33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8984955"/>
                  </a:ext>
                </a:extLst>
              </a:tr>
              <a:tr h="3001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Graham og Glaister (2004)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Inter­nasjonal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Kjørte km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Bensinpris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0,15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0,31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2,07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5473598"/>
                  </a:ext>
                </a:extLst>
              </a:tr>
              <a:tr h="263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Fridstrøm (1999)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Norge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Kjørte km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Bensinpris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0,11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0,26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2,36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7185151"/>
                  </a:ext>
                </a:extLst>
              </a:tr>
              <a:tr h="3001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Oum mfl. (1992)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USA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Kjørte km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Bilholds­kostnader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0,23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0,28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1,22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8716409"/>
                  </a:ext>
                </a:extLst>
              </a:tr>
              <a:tr h="3001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Oum mfl. (1992)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Australia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Kjørte km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Bilholds­kostnader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0,09 / </a:t>
                      </a: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0,24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0,22 / </a:t>
                      </a: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0,31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1,61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4887313"/>
                  </a:ext>
                </a:extLst>
              </a:tr>
              <a:tr h="3001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Graham og Glaister (2004)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Inter­nasjonal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Bilhold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Bilholds­kostnader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0,20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0,90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4,50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7854556"/>
                  </a:ext>
                </a:extLst>
              </a:tr>
              <a:tr h="3001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 dirty="0">
                          <a:effectLst/>
                        </a:rPr>
                        <a:t>Jørgensen og Wentzel-Larsen (1990) 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Norge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Bilhold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Bilholds­kostnader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0,10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0,38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3,80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9346562"/>
                  </a:ext>
                </a:extLst>
              </a:tr>
              <a:tr h="2635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Fridstrøm (1999)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Norge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Bilhold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nb-NO" sz="900">
                          <a:effectLst/>
                        </a:rPr>
                        <a:t>Bensinpris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0,02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nb-NO" sz="1200">
                          <a:effectLst/>
                        </a:rPr>
                        <a:t>–</a:t>
                      </a:r>
                      <a:r>
                        <a:rPr lang="nb-NO" sz="900">
                          <a:effectLst/>
                        </a:rPr>
                        <a:t>0,14</a:t>
                      </a:r>
                      <a:endParaRPr lang="nb-NO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nb-NO" sz="900" dirty="0">
                          <a:effectLst/>
                        </a:rPr>
                        <a:t>8,20</a:t>
                      </a:r>
                      <a:endParaRPr lang="nb-NO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0445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222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Svingninger i etterspørselen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57800" cy="4530723"/>
              </a:xfrm>
            </p:spPr>
            <p:txBody>
              <a:bodyPr>
                <a:normAutofit/>
              </a:bodyPr>
              <a:lstStyle/>
              <a:p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 typisk trekk ved persontransport er at etterspørselen etter reiser svinger mye over tid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 mest typiske variasjonen er etterspørselen etter reiser på arbeidsdager til og fra et bysentrum (se figur)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Kurvene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viser antall personbiler som kjører inn til og ut fra byen på en arbeidsdag</a:t>
                </a:r>
              </a:p>
              <a:p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antall biler i begge retninger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Svingninger i etterspørselen gir utfordringer knyttet til dimensjonering av vegkapasiteten og kollektivtilbudet</a:t>
                </a:r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57800" cy="4530723"/>
              </a:xfrm>
              <a:blipFill>
                <a:blip r:embed="rId2"/>
                <a:stretch>
                  <a:fillRect l="-1044" t="-1344" r="-580" b="-269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7C08D62-63E6-4AD8-8ECD-35E707B9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13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2DAE8434-AAAC-4085-946C-9905EE7F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EE2D57F-11B8-4985-9182-832F81C27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813367"/>
            <a:ext cx="5888441" cy="257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231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Etterspørselen etter godstransporttjenester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 som skal fraktes av varer innad i og til/fra et land er summen av de varene landet selv produserer pluss det som importeres</a:t>
                </a:r>
              </a:p>
              <a:p>
                <a:pPr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Utviklingen i bruttonasjonalproduktet (BNP) er avgjørende for samlet etterspørsel etter gods­transport</a:t>
                </a:r>
              </a:p>
              <a:p>
                <a:pPr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Utnyttelse av stordriftsfordeler ved produksjon og lagring øker transportarbeidet</a:t>
                </a:r>
              </a:p>
              <a:p>
                <a:pPr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Tidsverdiene (</a:t>
                </a:r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til ulike typer gods varierer betydelig. Jo høyere </a:t>
                </a:r>
                <a14:m>
                  <m:oMath xmlns:m="http://schemas.openxmlformats.org/officeDocument/2006/math">
                    <m:r>
                      <a:rPr lang="nb-NO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desto mindre andel utgjør fraktprisen </a:t>
                </a:r>
                <a14:m>
                  <m:oMath xmlns:m="http://schemas.openxmlformats.org/officeDocument/2006/math">
                    <m:r>
                      <a:rPr lang="nb-NO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nb-NO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av generaliserte fraktkostnader </a:t>
                </a:r>
                <a14:m>
                  <m:oMath xmlns:m="http://schemas.openxmlformats.org/officeDocument/2006/math">
                    <m:r>
                      <a:rPr lang="nb-NO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nb-NO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nb-NO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Økt verdi på godset </a:t>
                </a: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trekker i retning av at de direkte priselastisiteter og krysspris­elastisiteter for alle typer transportformer blir mindre i tallverdi</a:t>
                </a:r>
              </a:p>
              <a:p>
                <a:pPr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Økt verdi på godset </a:t>
                </a: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fører også til at de </a:t>
                </a:r>
                <a14:m>
                  <m:oMath xmlns:m="http://schemas.openxmlformats.org/officeDocument/2006/math">
                    <m:r>
                      <a:rPr lang="nb-NO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blir mer avhengig av transporttiden</a:t>
                </a:r>
                <a:endParaRPr lang="nb-NO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nb-NO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661" r="-1217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F325CAD-1253-4681-B6D9-FEF567C1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14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E2DA2E26-223B-49F4-BDCD-1BE9268A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3135124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vanlig etterspørselsmodell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690689"/>
                <a:ext cx="11032959" cy="4665660"/>
              </a:xfrm>
            </p:spPr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nb-NO" sz="23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Både for persontransport og godstransport er Cobb-Douglas-lignende funksjoner mye brukt. For etter­spørselen etter godstransport på veg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3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3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nb-NO" sz="23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23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funksjonen formuleres slik:</a:t>
                </a:r>
              </a:p>
              <a:p>
                <a:pPr marL="0" indent="0">
                  <a:lnSpc>
                    <a:spcPct val="120000"/>
                  </a:lnSpc>
                  <a:spcBef>
                    <a:spcPts val="600"/>
                  </a:spcBef>
                  <a:spcAft>
                    <a:spcPts val="300"/>
                  </a:spcAft>
                  <a:buNone/>
                </a:pPr>
                <a:r>
                  <a:rPr lang="nb-NO" sz="1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sup>
                    </m:sSubSup>
                    <m:sSup>
                      <m:sSup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p>
                            <m:sSub>
                              <m:sSubPr>
                                <m:ctrlPr>
                                  <a:rPr lang="nb-NO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b-NO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sub>
                            </m:sSub>
                          </m:sup>
                        </m:sSup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nb-NO" sz="2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henholdsvis fraktprisen ved å bruke veg-, jernbane- og sjøtransport, mens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nb-NO" sz="2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kvaliteten på de samme transport­tjenestene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Verdiene på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kan estimeres ut fra 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tidsseriedata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hvis vi har tall for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𝑌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-,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og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verdien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over flere år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Alle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og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verdiene kan tolkes som elastisiteter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tolkes som den direkte priselastisiteten for vegtransport, mens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tolkes som henholdsvis krysspriselastisiteten mellom vegtransport og jernbanetransport og krysspriselastisiteten mellom vegtransport og sjøtransport</a:t>
                </a: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nb-NO" sz="21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nb-NO" sz="21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og</a:t>
                </a:r>
                <a14:m>
                  <m:oMath xmlns:m="http://schemas.openxmlformats.org/officeDocument/2006/math">
                    <m:r>
                      <a:rPr lang="nb-NO" sz="21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tolkes som prosentvis endring i etterspørselen etter vegtransport når henholdsvis kvaliteten på vegtransport, jernbanetransport og sjøtransport endres med 1 prosent</a:t>
                </a: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kan tolkes  som inntektselastisiteten, eller som prosentvis endring i etterspørselen når inntekt­ene, eller BNP, øker med 1 prosent</a:t>
                </a:r>
              </a:p>
              <a:p>
                <a:pPr algn="just">
                  <a:lnSpc>
                    <a:spcPct val="107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kan tolkes som prosentvis endring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1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på desimalform når </a:t>
                </a:r>
                <a14:m>
                  <m:oMath xmlns:m="http://schemas.openxmlformats.org/officeDocument/2006/math">
                    <m:r>
                      <a:rPr lang="nb-NO" sz="21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nb-NO" sz="2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øker med en enhet</a:t>
                </a:r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690689"/>
                <a:ext cx="11032959" cy="4665660"/>
              </a:xfrm>
              <a:blipFill>
                <a:blip r:embed="rId2"/>
                <a:stretch>
                  <a:fillRect l="-387" t="-653" r="-33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F325CAD-1253-4681-B6D9-FEF567C1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15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E2DA2E26-223B-49F4-BDCD-1BE9268A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407154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439" y="365125"/>
            <a:ext cx="10515600" cy="1325563"/>
          </a:xfrm>
        </p:spPr>
        <p:txBody>
          <a:bodyPr/>
          <a:lstStyle/>
          <a:p>
            <a:r>
              <a:rPr lang="nb-NO" dirty="0"/>
              <a:t>En vanlig etterspørselsmodell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9"/>
                <a:ext cx="5715000" cy="466566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nb-NO" sz="1400" dirty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10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sSub>
                      <m:sSub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1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  <m:r>
                      <a:rPr lang="da-DK" sz="2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sSub>
                          <m:sSubPr>
                            <m:ctrlPr>
                              <a:rPr lang="nb-NO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sSub>
                          <m:sSubPr>
                            <m:ctrlPr>
                              <a:rPr lang="nb-NO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sSub>
                          <m:sSubPr>
                            <m:ctrlPr>
                              <a:rPr lang="nb-NO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sSub>
                          <m:sSubPr>
                            <m:ctrlPr>
                              <a:rPr lang="nb-NO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sSub>
                          <m:sSubPr>
                            <m:ctrlPr>
                              <a:rPr lang="nb-NO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  <m:sup>
                        <m:sSub>
                          <m:sSubPr>
                            <m:ctrlPr>
                              <a:rPr lang="nb-NO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sup>
                    </m:sSubSup>
                    <m:sSup>
                      <m:sSupPr>
                        <m:ctrlPr>
                          <a:rPr lang="nb-NO" sz="2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nb-NO" sz="2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p>
                            <m:sSub>
                              <m:sSubPr>
                                <m:ctrlPr>
                                  <a:rPr lang="nb-NO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sz="21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nb-NO" sz="21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𝑣</m:t>
                                </m:r>
                              </m:sub>
                            </m:sSub>
                          </m:sup>
                        </m:sSup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sSub>
                          <m:sSubPr>
                            <m:ctrlPr>
                              <a:rPr lang="nb-NO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nb-NO" sz="21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</m:sSub>
                        <m:r>
                          <a:rPr lang="nb-NO" sz="2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nb-NO" sz="2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20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Når vi har estimert alle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-,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-verdiene i (1) kan etterspørselsfunksjonen brukes til å lage såkalte </a:t>
                </a:r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betingede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prognoser</a:t>
                </a: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 lager vi prognoser for framtidig utvikling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under ulike forutsetninger om framtidig utvikling i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-verdiene (se figuren)</a:t>
                </a: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Alternativ 2 kan tolkes som den mest sannsynlige utviklingen, mens alternativ 1 og 3 er henholdsvis en «optimistisk» utvikling og en «pessimistisk» utvikling</a:t>
                </a: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nb-NO" sz="18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Handlingsparametre (virkemidler)</a:t>
                </a:r>
                <a:r>
                  <a:rPr lang="nb-NO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; 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faktorer prognosemakeren kan påvirke</a:t>
                </a: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nb-NO" sz="18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Ikke-kontrollerbare parametere</a:t>
                </a:r>
                <a:r>
                  <a:rPr lang="nb-NO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; faktorer prognosemakeren må ta for gitt</a:t>
                </a:r>
              </a:p>
              <a:p>
                <a:pPr>
                  <a:lnSpc>
                    <a:spcPct val="100000"/>
                  </a:lnSpc>
                  <a:spcBef>
                    <a:spcPts val="600"/>
                  </a:spcBef>
                  <a:spcAft>
                    <a:spcPts val="300"/>
                  </a:spcAft>
                </a:pPr>
                <a:r>
                  <a:rPr lang="nb-NO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Hva er </a:t>
                </a:r>
                <a:r>
                  <a:rPr lang="nb-NO" sz="1800" dirty="0" err="1">
                    <a:latin typeface="Calibri" panose="020F0502020204030204" pitchFamily="34" charset="0"/>
                    <a:cs typeface="Times New Roman" panose="02020603050405020304" pitchFamily="18" charset="0"/>
                  </a:rPr>
                  <a:t>handlingsparameterene</a:t>
                </a:r>
                <a:r>
                  <a:rPr lang="nb-NO" sz="18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for myndighetene når de er  prognosemakerne i eksemplet her?</a:t>
                </a:r>
                <a:endParaRPr lang="nb-NO" sz="20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9"/>
                <a:ext cx="5715000" cy="4665660"/>
              </a:xfrm>
              <a:blipFill>
                <a:blip r:embed="rId2"/>
                <a:stretch>
                  <a:fillRect l="-53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F325CAD-1253-4681-B6D9-FEF567C1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16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E2DA2E26-223B-49F4-BDCD-1BE9268A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41AD4A0D-510A-452C-B6B8-D45ACA913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5911" y="1904251"/>
            <a:ext cx="5312039" cy="402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99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Bilhold, nybilsalg og skroting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5"/>
                <a:ext cx="5546559" cy="4351339"/>
              </a:xfrm>
            </p:spPr>
            <p:txBody>
              <a:bodyPr>
                <a:normAutofit/>
              </a:bodyPr>
              <a:lstStyle/>
              <a:p>
                <a:r>
                  <a:rPr lang="nb-NO" sz="2000" dirty="0"/>
                  <a:t>En vanlig antakelse er at personbilholdet over tid,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nb-NO" sz="2000" dirty="0"/>
                  <a:t>, følger en logistisk kurve (se formel og figur)</a:t>
                </a:r>
              </a:p>
              <a:p>
                <a:pPr marL="0" indent="0">
                  <a:buNone/>
                </a:pPr>
                <a:r>
                  <a:rPr lang="nb-NO" sz="20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num>
                      <m:den>
                        <m:r>
                          <a:rPr lang="da-DK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nb-NO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da-DK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𝑏𝑡</m:t>
                            </m:r>
                          </m:sup>
                        </m:sSup>
                      </m:den>
                    </m:f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da-DK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hvor</a:t>
                </a:r>
                <a14:m>
                  <m:oMath xmlns:m="http://schemas.openxmlformats.org/officeDocument/2006/math"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a-DK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nb-NO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nb-NO" sz="18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nb-NO" sz="1800" dirty="0"/>
                  <a:t> er metningsnivået (må bestemmes på forhånd)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da-DK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a-DK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kan bestemmes hvis vi har data for bilbestanden på ulike tidspunkt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Metningsnivået for bilholdet i et land et gitt år kan anslås med utgangspunkt i antall personer i landet som er </a:t>
                </a:r>
                <a:r>
                  <a:rPr lang="nb-NO" sz="20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potensielle bileiere</a:t>
                </a:r>
              </a:p>
              <a:p>
                <a:r>
                  <a:rPr lang="nb-NO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Metningsnivået for bilbestanden kan da være at alle potensielle bileiere har en bil hver</a:t>
                </a:r>
              </a:p>
              <a:p>
                <a:pPr marL="0" indent="0">
                  <a:buNone/>
                </a:pPr>
                <a:endParaRPr lang="nb-NO" sz="2000" dirty="0"/>
              </a:p>
              <a:p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5"/>
                <a:ext cx="5546559" cy="4351339"/>
              </a:xfrm>
              <a:blipFill>
                <a:blip r:embed="rId2"/>
                <a:stretch>
                  <a:fillRect l="-990" t="-1401" r="-154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A82598B-9FD3-4F28-92DB-23B9C8FB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17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20AC776F-54FF-4554-B38F-10D5B119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30160D9-3670-44D7-B462-684586A97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368" y="1870076"/>
            <a:ext cx="5246077" cy="407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64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Bilhold, nybilsalg og skroting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6"/>
                <a:ext cx="10631905" cy="2563215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nb-NO" sz="2000" dirty="0"/>
                  <a:t>Sammenhengen mellom bilbestand, nybilsalg, import og skroting i et land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nb-NO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𝑛𝑦</m:t>
                        </m:r>
                      </m:sub>
                    </m:sSub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𝑖𝑚</m:t>
                        </m:r>
                      </m:sub>
                    </m:sSub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 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𝑠𝐵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endParaRPr lang="nb-NO" sz="2000" dirty="0"/>
              </a:p>
              <a:p>
                <a:pPr marL="457189" lvl="1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nb-NO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nb-NO" sz="1800" dirty="0"/>
                  <a:t>) er 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endringer i bilbestanden fra 31. desember år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til 31. desember år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nb-NO" sz="1800" dirty="0"/>
                  <a:t> (økning i bilbestanden i år t)</a:t>
                </a:r>
              </a:p>
              <a:p>
                <a:pPr marL="457189" lvl="1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𝑛𝑦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antall nye personbiler solgt i år t</a:t>
                </a:r>
              </a:p>
              <a:p>
                <a:pPr marL="457189" lvl="1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𝑖𝑚</m:t>
                        </m:r>
                      </m:sub>
                    </m:sSub>
                    <m:d>
                      <m:d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antall bruktimporterte biler</a:t>
                </a:r>
              </a:p>
              <a:p>
                <a:pPr marL="457189" lvl="1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𝑠𝐵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antall biler som skrotes i år t </a:t>
                </a:r>
              </a:p>
              <a:p>
                <a:pPr marL="457189" lvl="1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</a:t>
                </a:r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skrotingsraten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angir hvor stor andel av bilbestanden i år </a:t>
                </a:r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(t-1) 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som skrotes i år </a:t>
                </a:r>
                <a:r>
                  <a:rPr lang="nb-NO" sz="18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 </a:t>
                </a:r>
                <a:r>
                  <a:rPr lang="nb-NO" sz="1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nb-NO" sz="1800" dirty="0"/>
              </a:p>
              <a:p>
                <a:pPr marL="457189" lvl="1" indent="0">
                  <a:buNone/>
                </a:pPr>
                <a:endParaRPr lang="nb-NO" sz="1800" dirty="0"/>
              </a:p>
              <a:p>
                <a:endParaRPr lang="nb-NO" sz="20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6"/>
                <a:ext cx="10631905" cy="2563215"/>
              </a:xfrm>
              <a:blipFill>
                <a:blip r:embed="rId2"/>
                <a:stretch>
                  <a:fillRect l="-459" t="-4038" b="-118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A82598B-9FD3-4F28-92DB-23B9C8FB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18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20AC776F-54FF-4554-B38F-10D5B119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l 7">
                <a:extLst>
                  <a:ext uri="{FF2B5EF4-FFF2-40B4-BE49-F238E27FC236}">
                    <a16:creationId xmlns:a16="http://schemas.microsoft.com/office/drawing/2014/main" id="{1B0C98FB-66C4-4D32-BD5D-6B06D72B1E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4751249"/>
                  </p:ext>
                </p:extLst>
              </p:nvPr>
            </p:nvGraphicFramePr>
            <p:xfrm>
              <a:off x="838200" y="4848472"/>
              <a:ext cx="10631906" cy="157505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65156">
                      <a:extLst>
                        <a:ext uri="{9D8B030D-6E8A-4147-A177-3AD203B41FA5}">
                          <a16:colId xmlns:a16="http://schemas.microsoft.com/office/drawing/2014/main" val="991222640"/>
                        </a:ext>
                      </a:extLst>
                    </a:gridCol>
                    <a:gridCol w="1892647">
                      <a:extLst>
                        <a:ext uri="{9D8B030D-6E8A-4147-A177-3AD203B41FA5}">
                          <a16:colId xmlns:a16="http://schemas.microsoft.com/office/drawing/2014/main" val="867658270"/>
                        </a:ext>
                      </a:extLst>
                    </a:gridCol>
                    <a:gridCol w="1893819">
                      <a:extLst>
                        <a:ext uri="{9D8B030D-6E8A-4147-A177-3AD203B41FA5}">
                          <a16:colId xmlns:a16="http://schemas.microsoft.com/office/drawing/2014/main" val="3533135971"/>
                        </a:ext>
                      </a:extLst>
                    </a:gridCol>
                    <a:gridCol w="1621632">
                      <a:extLst>
                        <a:ext uri="{9D8B030D-6E8A-4147-A177-3AD203B41FA5}">
                          <a16:colId xmlns:a16="http://schemas.microsoft.com/office/drawing/2014/main" val="2300327597"/>
                        </a:ext>
                      </a:extLst>
                    </a:gridCol>
                    <a:gridCol w="2164833">
                      <a:extLst>
                        <a:ext uri="{9D8B030D-6E8A-4147-A177-3AD203B41FA5}">
                          <a16:colId xmlns:a16="http://schemas.microsoft.com/office/drawing/2014/main" val="3224319141"/>
                        </a:ext>
                      </a:extLst>
                    </a:gridCol>
                    <a:gridCol w="1893819">
                      <a:extLst>
                        <a:ext uri="{9D8B030D-6E8A-4147-A177-3AD203B41FA5}">
                          <a16:colId xmlns:a16="http://schemas.microsoft.com/office/drawing/2014/main" val="3590195930"/>
                        </a:ext>
                      </a:extLst>
                    </a:gridCol>
                  </a:tblGrid>
                  <a:tr h="46719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År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Nybilsalg,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nb-NO" sz="1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𝑛𝑦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sz="1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Bruktimport,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nb-NO" sz="1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𝑖𝑚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nb-NO" sz="1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Bestand år t, </a:t>
                          </a:r>
                          <a14:m>
                            <m:oMath xmlns:m="http://schemas.openxmlformats.org/officeDocument/2006/math"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d>
                                <m:dPr>
                                  <m:ctrlPr>
                                    <a:rPr lang="nb-NO" sz="15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nb-NO" sz="15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Bestand år t-1, </a:t>
                          </a:r>
                          <a14:m>
                            <m:oMath xmlns:m="http://schemas.openxmlformats.org/officeDocument/2006/math"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oMath>
                          </a14:m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Skroting år t, </a:t>
                          </a:r>
                          <a14:m>
                            <m:oMath xmlns:m="http://schemas.openxmlformats.org/officeDocument/2006/math"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𝑠𝐵</m:t>
                              </m:r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nb-NO" sz="1500">
                                  <a:effectLst/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oMath>
                          </a14:m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12274634"/>
                      </a:ext>
                    </a:extLst>
                  </a:tr>
                  <a:tr h="2743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1990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61 860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1 807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1 613 037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1 612 500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63 130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22132947"/>
                      </a:ext>
                    </a:extLst>
                  </a:tr>
                  <a:tr h="2743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2000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97 378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28 502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1 851 929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1 813 500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87 451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48605344"/>
                      </a:ext>
                    </a:extLst>
                  </a:tr>
                  <a:tr h="2743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2010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127 754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29 014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2 304 853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2 242 500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94 415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95950909"/>
                      </a:ext>
                    </a:extLst>
                  </a:tr>
                  <a:tr h="2743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2018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147 929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21 393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2 752 000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2 696 000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113 322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916352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l 7">
                <a:extLst>
                  <a:ext uri="{FF2B5EF4-FFF2-40B4-BE49-F238E27FC236}">
                    <a16:creationId xmlns:a16="http://schemas.microsoft.com/office/drawing/2014/main" id="{1B0C98FB-66C4-4D32-BD5D-6B06D72B1E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4751249"/>
                  </p:ext>
                </p:extLst>
              </p:nvPr>
            </p:nvGraphicFramePr>
            <p:xfrm>
              <a:off x="838200" y="4848472"/>
              <a:ext cx="10631906" cy="157505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65156">
                      <a:extLst>
                        <a:ext uri="{9D8B030D-6E8A-4147-A177-3AD203B41FA5}">
                          <a16:colId xmlns:a16="http://schemas.microsoft.com/office/drawing/2014/main" val="991222640"/>
                        </a:ext>
                      </a:extLst>
                    </a:gridCol>
                    <a:gridCol w="1892647">
                      <a:extLst>
                        <a:ext uri="{9D8B030D-6E8A-4147-A177-3AD203B41FA5}">
                          <a16:colId xmlns:a16="http://schemas.microsoft.com/office/drawing/2014/main" val="867658270"/>
                        </a:ext>
                      </a:extLst>
                    </a:gridCol>
                    <a:gridCol w="1893819">
                      <a:extLst>
                        <a:ext uri="{9D8B030D-6E8A-4147-A177-3AD203B41FA5}">
                          <a16:colId xmlns:a16="http://schemas.microsoft.com/office/drawing/2014/main" val="3533135971"/>
                        </a:ext>
                      </a:extLst>
                    </a:gridCol>
                    <a:gridCol w="1621632">
                      <a:extLst>
                        <a:ext uri="{9D8B030D-6E8A-4147-A177-3AD203B41FA5}">
                          <a16:colId xmlns:a16="http://schemas.microsoft.com/office/drawing/2014/main" val="2300327597"/>
                        </a:ext>
                      </a:extLst>
                    </a:gridCol>
                    <a:gridCol w="2164833">
                      <a:extLst>
                        <a:ext uri="{9D8B030D-6E8A-4147-A177-3AD203B41FA5}">
                          <a16:colId xmlns:a16="http://schemas.microsoft.com/office/drawing/2014/main" val="3224319141"/>
                        </a:ext>
                      </a:extLst>
                    </a:gridCol>
                    <a:gridCol w="1893819">
                      <a:extLst>
                        <a:ext uri="{9D8B030D-6E8A-4147-A177-3AD203B41FA5}">
                          <a16:colId xmlns:a16="http://schemas.microsoft.com/office/drawing/2014/main" val="3590195930"/>
                        </a:ext>
                      </a:extLst>
                    </a:gridCol>
                  </a:tblGrid>
                  <a:tr h="47777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År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61736" t="-10127" r="-400965" b="-2430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61736" t="-10127" r="-300965" b="-2430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6015" t="-10127" r="-251880" b="-2430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04225" t="-10127" r="-88732" b="-2430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nb-NO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61415" t="-10127" r="-1286" b="-2430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2274634"/>
                      </a:ext>
                    </a:extLst>
                  </a:tr>
                  <a:tr h="2743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1990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61 860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1 807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1 613 037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1 612 500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63 130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22132947"/>
                      </a:ext>
                    </a:extLst>
                  </a:tr>
                  <a:tr h="2743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2000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97 378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28 502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1 851 929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1 813 500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87 451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48605344"/>
                      </a:ext>
                    </a:extLst>
                  </a:tr>
                  <a:tr h="2743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2010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127 754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29 014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2 304 853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2 242 500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94 415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95950909"/>
                      </a:ext>
                    </a:extLst>
                  </a:tr>
                  <a:tr h="2743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2018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147 929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21 393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2 752 000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>
                              <a:effectLst/>
                            </a:rPr>
                            <a:t> 2 696 000 </a:t>
                          </a:r>
                          <a:endParaRPr lang="nb-NO" sz="16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R="231775" algn="r">
                            <a:lnSpc>
                              <a:spcPct val="107000"/>
                            </a:lnSpc>
                          </a:pPr>
                          <a:r>
                            <a:rPr lang="nb-NO" sz="1500" dirty="0">
                              <a:effectLst/>
                            </a:rPr>
                            <a:t> 113 322 </a:t>
                          </a:r>
                          <a:endParaRPr lang="nb-NO" sz="16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916352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kstSylinder 8">
            <a:extLst>
              <a:ext uri="{FF2B5EF4-FFF2-40B4-BE49-F238E27FC236}">
                <a16:creationId xmlns:a16="http://schemas.microsoft.com/office/drawing/2014/main" id="{2B47ED37-716B-451C-81C2-359DFE6D4178}"/>
              </a:ext>
            </a:extLst>
          </p:cNvPr>
          <p:cNvSpPr txBox="1"/>
          <p:nvPr/>
        </p:nvSpPr>
        <p:spPr>
          <a:xfrm>
            <a:off x="780049" y="4540695"/>
            <a:ext cx="10631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Nybilsalg, import av brukte personbiler, bestandsendring og antall skrotinger for noen år i Norge (Kilde: Opplysningsrådet for veitrafikken)</a:t>
            </a:r>
            <a:endParaRPr lang="nb-NO" sz="1400" i="1" dirty="0"/>
          </a:p>
        </p:txBody>
      </p:sp>
    </p:spTree>
    <p:extLst>
      <p:ext uri="{BB962C8B-B14F-4D97-AF65-F5344CB8AC3E}">
        <p14:creationId xmlns:p14="http://schemas.microsoft.com/office/powerpoint/2010/main" val="305501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Etterspørsel og etterspørselsfunksjonen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000875" cy="4351339"/>
              </a:xfrm>
            </p:spPr>
            <p:txBody>
              <a:bodyPr>
                <a:normAutofit/>
              </a:bodyPr>
              <a:lstStyle/>
              <a:p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Etterspørselen etter både person- og godstransporttjenester er det vi kan kalle </a:t>
                </a:r>
                <a:r>
                  <a:rPr lang="nb-NO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avledet etterspørsel</a:t>
                </a:r>
              </a:p>
              <a:p>
                <a:pPr>
                  <a:spcAft>
                    <a:spcPts val="1200"/>
                  </a:spcAft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Etterspørselen etter reiser med et transportmiddel kan skrives som: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nb-NO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nb-N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nb-N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nb-N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,∙∙</m:t>
                    </m:r>
                    <m:sSub>
                      <m:sSubPr>
                        <m:ctrlPr>
                          <a:rPr lang="nb-N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,∙∙</m:t>
                    </m:r>
                    <m:sSub>
                      <m:sSubPr>
                        <m:ctrlPr>
                          <a:rPr lang="nb-N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nb-N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nb-N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,∙∙</m:t>
                    </m:r>
                    <m:sSub>
                      <m:sSubPr>
                        <m:ctrlPr>
                          <a:rPr lang="nb-N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,∙∙</m:t>
                    </m:r>
                    <m:sSub>
                      <m:sSubPr>
                        <m:ctrlPr>
                          <a:rPr lang="nb-NO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nb-NO" dirty="0"/>
              </a:p>
              <a:p>
                <a:pPr>
                  <a:lnSpc>
                    <a:spcPct val="107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etterspørselen etter reiser med transportmiddel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er billettprisen på transportmiddel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  <m:r>
                      <a:rPr lang="nb-NO" sz="22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,∙∙∙∙</m:t>
                    </m:r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billettprisene på andre transportmidler enn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2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kvaliteten på transportmiddel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nb-NO" sz="22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,∙∙∙∙</m:t>
                    </m:r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kvaliteten på andre transportmidler enn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𝐼</m:t>
                    </m:r>
                  </m:oMath>
                </a14:m>
                <a:r>
                  <a:rPr lang="nb-NO" sz="22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de reisendes inntekt og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deres preferanser overfor transportmidlet</a:t>
                </a:r>
                <a:r>
                  <a:rPr lang="nb-NO" sz="2200" dirty="0"/>
                  <a:t> </a:t>
                </a:r>
                <a:endParaRPr lang="nb-NO" sz="1400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endParaRPr lang="nb-NO" sz="18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000875" cy="4351339"/>
              </a:xfrm>
              <a:blipFill>
                <a:blip r:embed="rId2"/>
                <a:stretch>
                  <a:fillRect l="-998" t="-2241" r="-155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CBBEB23-C645-4773-B033-2D8999DD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2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593965FA-7BE3-44DC-945F-A59CC47F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320541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3FB6D1-FA22-4C7D-928F-5F539AEAC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Etterspørselsfunksjonen på kvantums- og prisform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BCCF8B7D-2961-45D8-9AA4-09CC718E4AD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81217"/>
                <a:ext cx="4542005" cy="4195747"/>
              </a:xfrm>
            </p:spPr>
            <p:txBody>
              <a:bodyPr>
                <a:normAutofit/>
              </a:bodyPr>
              <a:lstStyle/>
              <a:p>
                <a:r>
                  <a:rPr lang="nb-NO" sz="1800" dirty="0"/>
                  <a:t>Kurvene i figurene viser </a:t>
                </a:r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hvordan etterspørselen etter reiser fra transportmiddel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påvirkes av billettprisen på transportmiddel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18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når alle andre forhold som påvirker etterspørselen er uendret</a:t>
                </a:r>
              </a:p>
              <a:p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Alle andre forhold som påvirker etterspørselen etter reiser med transportmiddel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, gjør at etterspørsels-kurvene får henholdsvis vertikale og horisontale skift, som vist ved pilene</a:t>
                </a:r>
              </a:p>
              <a:p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Arealet (</a:t>
                </a:r>
                <a:r>
                  <a:rPr lang="nb-NO" sz="18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A+B) er</a:t>
                </a:r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nb-NO" sz="18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konsumentoverskuddet</a:t>
                </a:r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nb-NO" sz="1800" i="1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(KO</a:t>
                </a:r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) av tilbudet fra transport­middel 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1800" dirty="0">
                    <a:latin typeface="Calibri" panose="020F0502020204030204" pitchFamily="34" charset="0"/>
                    <a:ea typeface="SimSun" panose="02010600030101010101" pitchFamily="2" charset="-122"/>
                    <a:cs typeface="Times New Roman" panose="02020603050405020304" pitchFamily="18" charset="0"/>
                  </a:rPr>
                  <a:t> når billettprisen er</a:t>
                </a:r>
                <a14:m>
                  <m:oMath xmlns:m="http://schemas.openxmlformats.org/officeDocument/2006/math">
                    <m:r>
                      <a:rPr lang="nb-NO" sz="18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nb-NO" sz="12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SupPr>
                      <m:e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nb-NO" sz="18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nb-NO" sz="18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BCCF8B7D-2961-45D8-9AA4-09CC718E4AD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81217"/>
                <a:ext cx="4542005" cy="4195747"/>
              </a:xfrm>
              <a:blipFill>
                <a:blip r:embed="rId2"/>
                <a:stretch>
                  <a:fillRect l="-940" t="-1308" r="-201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B8D1059-CCEE-4AA5-8F37-AF651370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3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82270D96-1507-4132-B530-36329D619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939" y="1919754"/>
            <a:ext cx="3420183" cy="3467471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6ED952C-F885-45EC-B58B-3BD995DADD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0121" y="1981216"/>
            <a:ext cx="3349916" cy="3456000"/>
          </a:xfrm>
          <a:prstGeom prst="rect">
            <a:avLst/>
          </a:prstGeom>
        </p:spPr>
      </p:pic>
      <p:sp>
        <p:nvSpPr>
          <p:cNvPr id="9" name="Plassholder for bunntekst 3">
            <a:extLst>
              <a:ext uri="{FF2B5EF4-FFF2-40B4-BE49-F238E27FC236}">
                <a16:creationId xmlns:a16="http://schemas.microsoft.com/office/drawing/2014/main" id="{7DB7A789-A092-451C-9F40-00B56FB1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C0EE644F-E547-4B0F-94B5-18B25CA315B2}"/>
                  </a:ext>
                </a:extLst>
              </p:cNvPr>
              <p:cNvSpPr txBox="1"/>
              <p:nvPr/>
            </p:nvSpPr>
            <p:spPr>
              <a:xfrm>
                <a:off x="5557422" y="5628443"/>
                <a:ext cx="272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/>
                  <a:t>Etterspørselsfunksjonen på kvantumsform;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nb-NO" sz="1400" dirty="0"/>
              </a:p>
            </p:txBody>
          </p:sp>
        </mc:Choice>
        <mc:Fallback xmlns="">
          <p:sp>
            <p:nvSpPr>
              <p:cNvPr id="10" name="TekstSylinder 9">
                <a:extLst>
                  <a:ext uri="{FF2B5EF4-FFF2-40B4-BE49-F238E27FC236}">
                    <a16:creationId xmlns:a16="http://schemas.microsoft.com/office/drawing/2014/main" id="{C0EE644F-E547-4B0F-94B5-18B25CA31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422" y="5628443"/>
                <a:ext cx="2725447" cy="523220"/>
              </a:xfrm>
              <a:prstGeom prst="rect">
                <a:avLst/>
              </a:prstGeom>
              <a:blipFill>
                <a:blip r:embed="rId5"/>
                <a:stretch>
                  <a:fillRect l="-671" t="-1163" b="-1162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8DBF8536-5635-4BF3-AB4D-2DF44D40EB4E}"/>
                  </a:ext>
                </a:extLst>
              </p:cNvPr>
              <p:cNvSpPr txBox="1"/>
              <p:nvPr/>
            </p:nvSpPr>
            <p:spPr>
              <a:xfrm>
                <a:off x="9136601" y="5628443"/>
                <a:ext cx="2743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400" dirty="0"/>
                  <a:t>Etterspørselsfunksjonen på prisform;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1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1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1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1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nb-NO" sz="1400" dirty="0"/>
                  <a:t> </a:t>
                </a:r>
              </a:p>
            </p:txBody>
          </p:sp>
        </mc:Choice>
        <mc:Fallback xmlns=""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8DBF8536-5635-4BF3-AB4D-2DF44D40E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601" y="5628443"/>
                <a:ext cx="2743200" cy="523220"/>
              </a:xfrm>
              <a:prstGeom prst="rect">
                <a:avLst/>
              </a:prstGeom>
              <a:blipFill>
                <a:blip r:embed="rId6"/>
                <a:stretch>
                  <a:fillRect l="-667" t="-1163" b="-1162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136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Priselastisitet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b-NO" sz="2400" dirty="0"/>
                  <a:t>Den direkte priselastisiteten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nb-NO" sz="2400" dirty="0"/>
                  <a:t>)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etter transporttjeneste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viser prosentvis endring i etterspørselen etter tjeneste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når prisen på tjenesten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endres med </a:t>
                </a:r>
                <a:r>
                  <a:rPr lang="nb-NO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prosent</a:t>
                </a:r>
              </a:p>
              <a:p>
                <a:pPr marL="0" indent="0">
                  <a:buNone/>
                </a:pPr>
                <a:r>
                  <a:rPr lang="nb-NO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sz="2400" i="1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nb-NO" sz="2400" dirty="0"/>
              </a:p>
              <a:p>
                <a:r>
                  <a:rPr lang="nb-NO" sz="2400" dirty="0"/>
                  <a:t>Lineær etterspørselsfunksjon: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&gt; 0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nb-NO" sz="2400" dirty="0"/>
              </a:p>
              <a:p>
                <a:pPr marL="0" indent="0">
                  <a:buNone/>
                </a:pPr>
                <a:r>
                  <a:rPr lang="nb-NO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&lt; 0</a:t>
                </a:r>
                <a:endParaRPr lang="nb-NO" sz="2400" dirty="0"/>
              </a:p>
              <a:p>
                <a:r>
                  <a:rPr lang="nb-NO" sz="2400" dirty="0" err="1"/>
                  <a:t>Cobb</a:t>
                </a:r>
                <a:r>
                  <a:rPr lang="nb-NO" sz="2400" dirty="0"/>
                  <a:t>-Douglas etterspørselsfunksjon: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bSup>
                      <m:sSubSup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da-DK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r>
                  <a:rPr lang="da-DK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da-DK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da-DK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0)</a:t>
                </a:r>
                <a:endParaRPr lang="nb-NO" sz="2400" dirty="0"/>
              </a:p>
              <a:p>
                <a:pPr marL="0" indent="0">
                  <a:buNone/>
                </a:pPr>
                <a:r>
                  <a:rPr lang="nb-NO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endParaRPr lang="nb-NO" sz="2400" dirty="0"/>
              </a:p>
              <a:p>
                <a:endParaRPr lang="nb-NO" sz="2400" dirty="0"/>
              </a:p>
              <a:p>
                <a:endParaRPr lang="nb-NO" sz="2400" dirty="0"/>
              </a:p>
              <a:p>
                <a:endParaRPr lang="nb-NO" sz="2400" dirty="0"/>
              </a:p>
              <a:p>
                <a:endParaRPr lang="nb-NO" sz="24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79DDCE1-D401-4C9F-B2A2-C6D243BA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4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7583A4ED-04E3-429A-9776-A9EEA1F3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73231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Priselastisitet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b-NO" dirty="0"/>
                  <a:t>Det </a:t>
                </a:r>
                <a:r>
                  <a:rPr lang="nb-NO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 vanlig å skille mellom tre intervall for den direkte priselastisisteten 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Priselastisk tjeneste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&lt;−1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Hvis prisen øker med 1 prosent, vil etterspørselen reduseres med mer enn 1 prosent. Da vil salgsinntektene reduseres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Nøytralelastisk tjeneste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1 prosent økning i prisen fører til 1 prosent reduksjon i etterspørselen. Da vil salgsinntektene bli uendret 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nb-NO" dirty="0">
                    <a:effectLst/>
                    <a:latin typeface="Calibri" panose="020F0502020204030204" pitchFamily="34" charset="0"/>
                    <a:cs typeface="Times New Roman" panose="02020603050405020304" pitchFamily="18" charset="0"/>
                  </a:rPr>
                  <a:t>Prisuelastisk tjeneste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&gt;−1</m:t>
                    </m:r>
                  </m:oMath>
                </a14:m>
                <a:r>
                  <a:rPr lang="nb-NO" dirty="0">
                    <a:effectLst/>
                    <a:latin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nb-NO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Hvis prisen øker med </a:t>
                </a:r>
                <a:r>
                  <a:rPr lang="nb-NO" dirty="0">
                    <a:effectLst/>
                    <a:latin typeface="Calibri" panose="020F0502020204030204" pitchFamily="34" charset="0"/>
                    <a:cs typeface="Times New Roman" panose="02020603050405020304" pitchFamily="18" charset="0"/>
                  </a:rPr>
                  <a:t>1 prosent vil etterspørselen reduseres med mindre enn 1 prosent. Da vil salgsinntektene øke</a:t>
                </a:r>
              </a:p>
              <a:p>
                <a:pPr marL="457189" lvl="1" indent="0">
                  <a:spcAft>
                    <a:spcPts val="600"/>
                  </a:spcAft>
                  <a:buNone/>
                </a:pPr>
                <a:endParaRPr lang="nb-NO" dirty="0"/>
              </a:p>
              <a:p>
                <a:endParaRPr lang="nb-NO" dirty="0"/>
              </a:p>
              <a:p>
                <a:endParaRPr lang="nb-NO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5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79DDCE1-D401-4C9F-B2A2-C6D243BA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5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7583A4ED-04E3-429A-9776-A9EEA1F3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209054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Krysspriselastisitet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b-NO" sz="2400" dirty="0"/>
                  <a:t>Krysspriselastisiteten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nb-NO" sz="2400" dirty="0"/>
                  <a:t>)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mellom to transporttjenester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og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nb-NO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viser prosentvis endring i etterspørselen etter tjeneste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når prisen på tjeneste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nb-NO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endres med 1 prosent</a:t>
                </a:r>
              </a:p>
              <a:p>
                <a:pPr marL="0" indent="0">
                  <a:buNone/>
                </a:pPr>
                <a:r>
                  <a:rPr lang="nb-NO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nb-NO" sz="2400" dirty="0"/>
              </a:p>
              <a:p>
                <a:r>
                  <a:rPr lang="nb-NO" sz="2400" dirty="0"/>
                  <a:t>Lineær sammenheng mellom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400" dirty="0"/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nb-NO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r>
                  <a:rPr lang="nb-NO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nb-NO" sz="24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nb-NO" sz="2400" dirty="0"/>
              </a:p>
              <a:p>
                <a:pPr marL="0" indent="0">
                  <a:buNone/>
                </a:pPr>
                <a:r>
                  <a:rPr lang="nb-NO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endParaRPr lang="nb-NO" sz="2400" dirty="0"/>
              </a:p>
              <a:p>
                <a:r>
                  <a:rPr lang="nb-NO" sz="2400" dirty="0"/>
                  <a:t>Cobb-Douglas sammenheng mellom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400" dirty="0"/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r>
                      <a:rPr lang="nb-NO" sz="24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</m:oMath>
                </a14:m>
                <a:r>
                  <a:rPr lang="nb-NO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bSup>
                      <m:sSubSup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r>
                  <a:rPr lang="da-DK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da-DK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da-DK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0)</a:t>
                </a:r>
                <a:endParaRPr lang="nb-NO" sz="2400" dirty="0"/>
              </a:p>
              <a:p>
                <a:pPr marL="0" indent="0">
                  <a:buNone/>
                </a:pPr>
                <a:r>
                  <a:rPr lang="nb-NO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2400" dirty="0"/>
                  <a:t> &gt;0</a:t>
                </a:r>
              </a:p>
              <a:p>
                <a:endParaRPr lang="nb-NO" sz="2400" dirty="0"/>
              </a:p>
              <a:p>
                <a:endParaRPr lang="nb-NO" sz="2400" dirty="0"/>
              </a:p>
              <a:p>
                <a:endParaRPr lang="nb-NO" sz="24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68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79DDCE1-D401-4C9F-B2A2-C6D243BA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6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7583A4ED-04E3-429A-9776-A9EEA1F3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542210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Krysspriselastisitet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6"/>
                <a:ext cx="10744200" cy="4371975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nb-NO" sz="2600" dirty="0"/>
                  <a:t>Det er viktig å skille mellom </a:t>
                </a:r>
                <a:r>
                  <a:rPr lang="nb-NO" sz="2600" i="1" dirty="0"/>
                  <a:t>alternative</a:t>
                </a:r>
                <a:r>
                  <a:rPr lang="nb-NO" sz="2600" dirty="0"/>
                  <a:t> og </a:t>
                </a:r>
                <a:r>
                  <a:rPr lang="nb-NO" sz="2600" i="1" dirty="0"/>
                  <a:t>komplementære</a:t>
                </a:r>
                <a:r>
                  <a:rPr lang="nb-NO" sz="2600" dirty="0"/>
                  <a:t> transporttjenester</a:t>
                </a:r>
              </a:p>
              <a:p>
                <a:pPr lvl="2">
                  <a:lnSpc>
                    <a:spcPct val="120000"/>
                  </a:lnSpc>
                </a:pPr>
                <a:endParaRPr lang="nb-NO" sz="1900" dirty="0"/>
              </a:p>
              <a:p>
                <a:pPr lvl="1">
                  <a:lnSpc>
                    <a:spcPct val="120000"/>
                  </a:lnSpc>
                </a:pPr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Ved alternative, eller substituerbare transporttjenester 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Hvis prisen på transporttjeneste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øker, vil etterspørselen etter transporttjeneste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øke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Ulike transportmidler konkurrer om passasjerer eller gods på de samme relasjonene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Jo hardere konkurranse, desto høyere verdi på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nb-NO" sz="22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>
                  <a:lnSpc>
                    <a:spcPct val="120000"/>
                  </a:lnSpc>
                </a:pPr>
                <a:endParaRPr lang="nb-NO" sz="19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>
                  <a:lnSpc>
                    <a:spcPct val="120000"/>
                  </a:lnSpc>
                </a:pPr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Ved komplementære transporttjenester 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Hvis prisen på transporttjeneste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𝑗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øker, vil etterspørselen etter transporttjeneste </a:t>
                </a:r>
                <a14:m>
                  <m:oMath xmlns:m="http://schemas.openxmlformats.org/officeDocument/2006/math">
                    <m:r>
                      <a:rPr lang="nb-NO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reduseres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 har da korresponderende transporttilbud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nb-NO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Jo mer transporttjenestene avhenger av hverandre, desto lavere verdi på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nb-NO" sz="22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nb-NO" sz="2400" dirty="0"/>
              </a:p>
              <a:p>
                <a:pPr>
                  <a:lnSpc>
                    <a:spcPct val="120000"/>
                  </a:lnSpc>
                </a:pPr>
                <a:endParaRPr lang="nb-NO" sz="24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6"/>
                <a:ext cx="10744200" cy="4371975"/>
              </a:xfrm>
              <a:blipFill>
                <a:blip r:embed="rId2"/>
                <a:stretch>
                  <a:fillRect l="-795" t="-111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79DDCE1-D401-4C9F-B2A2-C6D243BA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7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7583A4ED-04E3-429A-9776-A9EEA1F3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409161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Inntektselastisitet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nb-NO" sz="2400" dirty="0"/>
                  <a:t>Inntektselastisiteten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400" dirty="0"/>
                  <a:t>) etter transporttjeneste </a:t>
                </a:r>
                <a14:m>
                  <m:oMath xmlns:m="http://schemas.openxmlformats.org/officeDocument/2006/math">
                    <m:r>
                      <a:rPr lang="nb-NO" sz="2400" i="1" dirty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nb-NO" sz="2400" dirty="0"/>
                  <a:t> viser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prosentvis endring i etterspørselen etter tjeneste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når folks inntekter (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𝐼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øker med 1 prosent</a:t>
                </a:r>
                <a:endParaRPr lang="nb-NO" sz="2400" dirty="0"/>
              </a:p>
              <a:p>
                <a:pPr marL="0" indent="0">
                  <a:buNone/>
                </a:pPr>
                <a:r>
                  <a:rPr lang="nb-NO" sz="2400" dirty="0">
                    <a:ea typeface="SimSun" panose="02010600030101010101" pitchFamily="2" charset="-122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𝑑𝐼</m:t>
                        </m:r>
                      </m:den>
                    </m:f>
                    <m:r>
                      <a:rPr lang="nb-NO" sz="2400" i="1">
                        <a:latin typeface="Cambria Math" panose="020405030504060302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nb-NO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rPr>
                          <m:t>𝐼</m:t>
                        </m:r>
                      </m:num>
                      <m:den>
                        <m:sSub>
                          <m:sSubPr>
                            <m:ctrlPr>
                              <a:rPr lang="nb-NO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</a:rPr>
                            </m:ctrlPr>
                          </m:sSubPr>
                          <m:e>
                            <m:r>
                              <a:rPr lang="nb-NO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e>
                          <m:sub>
                            <m:r>
                              <a:rPr lang="nb-NO" sz="2400" i="1">
                                <a:latin typeface="Cambria Math" panose="02040503050406030204" pitchFamily="18" charset="0"/>
                                <a:ea typeface="SimSun" panose="02010600030101010101" pitchFamily="2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sz="2400" dirty="0"/>
                  <a:t> </a:t>
                </a:r>
              </a:p>
              <a:p>
                <a:r>
                  <a:rPr lang="nb-NO" sz="2400" dirty="0"/>
                  <a:t>Lineær sammenheng mellom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400" dirty="0"/>
                  <a:t> og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nb-NO" sz="24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nb-NO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400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nb-NO" sz="2400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24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nb-NO" sz="2400" dirty="0"/>
              </a:p>
              <a:p>
                <a:pPr marL="0" indent="0">
                  <a:buNone/>
                </a:pPr>
                <a:r>
                  <a:rPr lang="nb-NO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𝑏𝐼</m:t>
                        </m:r>
                      </m:num>
                      <m:den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𝑏𝐼</m:t>
                        </m:r>
                      </m:den>
                    </m:f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endParaRPr lang="nb-NO" sz="2400" dirty="0"/>
              </a:p>
              <a:p>
                <a:r>
                  <a:rPr lang="nb-NO" sz="2400" dirty="0"/>
                  <a:t>Cobb-Douglas sammenheng mellom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400" dirty="0"/>
                  <a:t> og 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nb-NO" sz="24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nb-NO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nb-NO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p>
                        <m:r>
                          <a:rPr lang="nb-NO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da-DK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(</a:t>
                </a:r>
                <a14:m>
                  <m:oMath xmlns:m="http://schemas.openxmlformats.org/officeDocument/2006/math"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a-DK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nb-NO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a-DK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&gt; </a:t>
                </a:r>
                <a:r>
                  <a:rPr lang="da-DK" sz="2400" i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0)</a:t>
                </a:r>
                <a:endParaRPr lang="nb-NO" sz="2400" dirty="0"/>
              </a:p>
              <a:p>
                <a:pPr marL="0" indent="0">
                  <a:buNone/>
                </a:pPr>
                <a:r>
                  <a:rPr lang="nb-NO" sz="16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nb-NO" sz="2400" dirty="0"/>
                  <a:t> &gt; 0</a:t>
                </a:r>
              </a:p>
              <a:p>
                <a:r>
                  <a:rPr lang="nb-NO" sz="2400" dirty="0"/>
                  <a:t>Normalt 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nb-NO" sz="2400" dirty="0"/>
                  <a:t>. </a:t>
                </a:r>
                <a:r>
                  <a:rPr lang="nb-NO" sz="2400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J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 høyere verdi på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desto mer følsom er etterspørselen overfor folks inntekt</a:t>
                </a:r>
              </a:p>
              <a:p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Tjenester der</a:t>
                </a:r>
                <a14:m>
                  <m:oMath xmlns:m="http://schemas.openxmlformats.org/officeDocument/2006/math"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&gt;1 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betegnes ofte som luksustjenester. Deres andel av totale forbruksutgifter vil øke når folks disponible inntekter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øker</a:t>
                </a:r>
                <a:endParaRPr lang="nb-NO" sz="2400" dirty="0"/>
              </a:p>
              <a:p>
                <a:endParaRPr lang="nb-NO" sz="2400" dirty="0"/>
              </a:p>
              <a:p>
                <a:endParaRPr lang="nb-NO" sz="2400" dirty="0"/>
              </a:p>
              <a:p>
                <a:endParaRPr lang="nb-NO" sz="2400" dirty="0"/>
              </a:p>
              <a:p>
                <a:endParaRPr lang="nb-NO" sz="24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2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79DDCE1-D401-4C9F-B2A2-C6D243BA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8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7583A4ED-04E3-429A-9776-A9EEA1F3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339263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A5098F-E52F-4F85-91AB-3045885E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Etterspørselen etter reiser med ulike typer persontransportmidler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b-NO" sz="2400" dirty="0"/>
                  <a:t>Priselastisiteten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nb-NO" sz="2400" dirty="0"/>
                  <a:t>) for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reiser med et transportmiddel kan diskuteres ut fra generaliserte reisekostnader (</a:t>
                </a:r>
                <a14:m>
                  <m:oMath xmlns:m="http://schemas.openxmlformats.org/officeDocument/2006/math">
                    <m:r>
                      <a:rPr lang="nb-NO" sz="2400" i="1" dirty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nb-NO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⇒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𝐸𝑙</m:t>
                        </m:r>
                      </m:e>
                      <m:sub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000" dirty="0"/>
                  <a:t>  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nb-NO" sz="2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nb-NO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nb-NO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nb-NO" sz="2000" dirty="0"/>
                  <a:t>  (prisens andel av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0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nb-NO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2000" dirty="0"/>
                  <a:t>)</a:t>
                </a:r>
              </a:p>
              <a:p>
                <a:pPr lvl="1"/>
                <a:r>
                  <a:rPr lang="nb-NO" sz="1600" dirty="0"/>
                  <a:t>Når </a:t>
                </a:r>
                <a14:m>
                  <m:oMath xmlns:m="http://schemas.openxmlformats.org/officeDocument/2006/math">
                    <m:r>
                      <a:rPr lang="nb-NO" sz="16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nb-NO" sz="1600" dirty="0"/>
                  <a:t> øker reduseres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1600" dirty="0"/>
                  <a:t>. Det betyr at rike er mindre prisfølsomme enn fattige</a:t>
                </a:r>
              </a:p>
              <a:p>
                <a:pPr lvl="1"/>
                <a:r>
                  <a:rPr lang="nb-NO" sz="1600" dirty="0"/>
                  <a:t>Fordi </a:t>
                </a:r>
                <a14:m>
                  <m:oMath xmlns:m="http://schemas.openxmlformats.org/officeDocument/2006/math">
                    <m:r>
                      <a:rPr lang="nb-NO" sz="16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nb-NO" sz="1600" dirty="0"/>
                  <a:t> er høyere for tjeneste- enn for fritidsreiser, vil tjenestereiser være mindre prisfølsomme enn tjenestereiser</a:t>
                </a:r>
              </a:p>
              <a:p>
                <a:pPr lvl="1"/>
                <a:r>
                  <a:rPr lang="nb-NO" sz="1600" dirty="0"/>
                  <a:t>Fordi </a:t>
                </a:r>
                <a14:m>
                  <m:oMath xmlns:m="http://schemas.openxmlformats.org/officeDocument/2006/math">
                    <m:r>
                      <a:rPr lang="nb-NO" sz="1600" i="1" dirty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nb-NO" sz="1600" dirty="0"/>
                  <a:t> øker med reiseavstanden vil en viss prosentvis prisendring påvirke reisebudsjettet mest på lange reiser. </a:t>
                </a:r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 indikerer at lange reiser er mer prisfølsomme enn korte reiser</a:t>
                </a:r>
              </a:p>
              <a:p>
                <a:pPr lvl="1"/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 betalbare kostnadenes andel</a:t>
                </a:r>
                <a14:m>
                  <m:oMath xmlns:m="http://schemas.openxmlformats.org/officeDocument/2006/math">
                    <m:r>
                      <a:rPr lang="nb-NO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av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nb-NO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  <m:sub>
                        <m:r>
                          <a:rPr lang="nb-NO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reduseres når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øker og når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reduseres. Det betyr at billige og saktegående reisealternativ vil ha lav direkte priselastisitet</a:t>
                </a:r>
              </a:p>
              <a:p>
                <a:r>
                  <a:rPr lang="nb-NO" sz="2400" dirty="0"/>
                  <a:t>Krysspriselastisiteten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2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nb-NO" sz="2400" dirty="0"/>
                  <a:t>) vil </a:t>
                </a:r>
                <a:r>
                  <a:rPr lang="nb-NO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variere mye på ulike relasjoner for de samme transportmidlene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nb-NO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b>
                        <m:r>
                          <a:rPr lang="nb-NO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nb-NO" sz="1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er lavere for arbeidsrelaterte reiser og for rike reisende, fordi billettprisen utgjør en mindre andel av de generaliserte kostnadene for slike reiser og reisende</a:t>
                </a:r>
                <a:endParaRPr lang="nb-NO" sz="1600" dirty="0"/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FFE07464-0CDF-44DB-8F5F-D5500AAB23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 b="-14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F41EECA-BF6C-4217-854C-2D1B10B7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AAC3-4159-4417-A579-42160987BC17}" type="slidenum">
              <a:rPr lang="nb-NO" smtClean="0"/>
              <a:t>9</a:t>
            </a:fld>
            <a:endParaRPr lang="nb-NO"/>
          </a:p>
        </p:txBody>
      </p:sp>
      <p:sp>
        <p:nvSpPr>
          <p:cNvPr id="6" name="Plassholder for bunntekst 3">
            <a:extLst>
              <a:ext uri="{FF2B5EF4-FFF2-40B4-BE49-F238E27FC236}">
                <a16:creationId xmlns:a16="http://schemas.microsoft.com/office/drawing/2014/main" id="{E11D3840-AFF0-41AD-80F6-B83C1744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2962" y="6356350"/>
            <a:ext cx="5246077" cy="365125"/>
          </a:xfrm>
        </p:spPr>
        <p:txBody>
          <a:bodyPr/>
          <a:lstStyle/>
          <a:p>
            <a:r>
              <a:rPr lang="nb-NO" dirty="0"/>
              <a:t>Finn Jørgensen og Gisle Solvoll. Transportøkonomi, Universitetsforlaget.</a:t>
            </a:r>
          </a:p>
        </p:txBody>
      </p:sp>
    </p:spTree>
    <p:extLst>
      <p:ext uri="{BB962C8B-B14F-4D97-AF65-F5344CB8AC3E}">
        <p14:creationId xmlns:p14="http://schemas.microsoft.com/office/powerpoint/2010/main" val="265737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C66AB18A1050A4EA13E1B2E1781C7BF" ma:contentTypeVersion="11" ma:contentTypeDescription="Opprett et nytt dokument." ma:contentTypeScope="" ma:versionID="1e64085e2479f3c661fe8f5051d7d147">
  <xsd:schema xmlns:xsd="http://www.w3.org/2001/XMLSchema" xmlns:xs="http://www.w3.org/2001/XMLSchema" xmlns:p="http://schemas.microsoft.com/office/2006/metadata/properties" xmlns:ns2="c1532be6-9719-43dc-9322-278e8dc6f819" xmlns:ns3="af24a3dc-0ef6-47de-9324-04157c1f80e0" targetNamespace="http://schemas.microsoft.com/office/2006/metadata/properties" ma:root="true" ma:fieldsID="f1f1f31aaaeebebbdae86cf8936863b1" ns2:_="" ns3:_="">
    <xsd:import namespace="c1532be6-9719-43dc-9322-278e8dc6f819"/>
    <xsd:import namespace="af24a3dc-0ef6-47de-9324-04157c1f80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32be6-9719-43dc-9322-278e8dc6f8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4a3dc-0ef6-47de-9324-04157c1f80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189221-33D3-4705-B20C-E454C5C911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532be6-9719-43dc-9322-278e8dc6f819"/>
    <ds:schemaRef ds:uri="af24a3dc-0ef6-47de-9324-04157c1f80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63184E-608C-499C-B687-B94897D9E4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FD94AA-492E-47B1-894C-B120735BC9C4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c1532be6-9719-43dc-9322-278e8dc6f8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2540</Words>
  <Application>Microsoft Office PowerPoint</Application>
  <PresentationFormat>Widescreen</PresentationFormat>
  <Paragraphs>281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Office-tema</vt:lpstr>
      <vt:lpstr>Etterspørsel etter person- og godstransport</vt:lpstr>
      <vt:lpstr>Etterspørsel og etterspørselsfunksjonen</vt:lpstr>
      <vt:lpstr>Etterspørselsfunksjonen på kvantums- og prisform</vt:lpstr>
      <vt:lpstr>Priselastisitet</vt:lpstr>
      <vt:lpstr>Priselastisitet</vt:lpstr>
      <vt:lpstr>Krysspriselastisitet</vt:lpstr>
      <vt:lpstr>Krysspriselastisitet</vt:lpstr>
      <vt:lpstr>Inntektselastisitet</vt:lpstr>
      <vt:lpstr>Etterspørselen etter reiser med ulike typer persontransportmidler</vt:lpstr>
      <vt:lpstr>Etterspørselen etter reiser med ulike typer persontransportmidler</vt:lpstr>
      <vt:lpstr>Etterspørselen etter reiser med ulike typer persontransportmidler</vt:lpstr>
      <vt:lpstr>Kortsiktige og langsiktige virkninger</vt:lpstr>
      <vt:lpstr>Svingninger i etterspørselen</vt:lpstr>
      <vt:lpstr>Etterspørselen etter godstransporttjenester</vt:lpstr>
      <vt:lpstr>En vanlig etterspørselsmodell</vt:lpstr>
      <vt:lpstr>En vanlig etterspørselsmodell</vt:lpstr>
      <vt:lpstr>Bilhold, nybilsalg og skroting</vt:lpstr>
      <vt:lpstr>Bilhold, nybilsalg og skroting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Transportøkonomi og transportsektoren</dc:title>
  <dc:creator>Gisle</dc:creator>
  <cp:lastModifiedBy>Gisle Solvoll</cp:lastModifiedBy>
  <cp:revision>71</cp:revision>
  <dcterms:created xsi:type="dcterms:W3CDTF">2021-02-15T08:39:24Z</dcterms:created>
  <dcterms:modified xsi:type="dcterms:W3CDTF">2021-06-21T12:34:48Z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0x0101009C66AB18A1050A4EA13E1B2E1781C7BF</vt:lpwstr>
  </property>
</Properties>
</file>